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8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1"/>
    <p:restoredTop sz="85530"/>
  </p:normalViewPr>
  <p:slideViewPr>
    <p:cSldViewPr snapToGrid="0" snapToObjects="1" showGuides="1">
      <p:cViewPr varScale="1">
        <p:scale>
          <a:sx n="53" d="100"/>
          <a:sy n="53" d="100"/>
        </p:scale>
        <p:origin x="184" y="1304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ru/app/%D0%B1%D0%B0%D0%BD%D0%BA%D0%BD%D0%BE%D1%82%D1%8B-%D0%B1%D0%B0%D0%BD%D0%BA%D0%B0-%D1%80%D0%BE%D1%81%D1%81%D0%B8%D0%B8/id1387816411?l=ru&amp;ls=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lay.google.com/store/apps/details?id=ru.cbr.banknotesrf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Списание денег со счета без ведома владельца, кража паролей </a:t>
            </a:r>
            <a:br>
              <a:rPr lang="ru-RU" dirty="0"/>
            </a:br>
            <a:r>
              <a:rPr lang="ru-RU" dirty="0"/>
              <a:t>и </a:t>
            </a:r>
            <a:r>
              <a:rPr lang="ru-RU" dirty="0" err="1"/>
              <a:t>пин</a:t>
            </a:r>
            <a:r>
              <a:rPr lang="ru-RU" dirty="0"/>
              <a:t>-кодов, легкий заработок в интернете и вклады под невероятные проценты, </a:t>
            </a:r>
            <a:br>
              <a:rPr lang="ru-RU" dirty="0"/>
            </a:br>
            <a:r>
              <a:rPr lang="ru-RU" dirty="0"/>
              <a:t>онлайн-казино — все это виды финансового мошенничества.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Преступники будут спекулировать на ваших чувствах, обещать золотые горы, </a:t>
            </a:r>
            <a:br>
              <a:rPr lang="ru-RU" dirty="0"/>
            </a:br>
            <a:r>
              <a:rPr lang="ru-RU" dirty="0" err="1"/>
              <a:t>мимикрировать</a:t>
            </a:r>
            <a:r>
              <a:rPr lang="ru-RU" dirty="0"/>
              <a:t> под сотрудников банков или государственных организаций, </a:t>
            </a:r>
            <a:br>
              <a:rPr lang="ru-RU" dirty="0"/>
            </a:br>
            <a:r>
              <a:rPr lang="ru-RU" dirty="0"/>
              <a:t>чтобы выманить деньги. Как распознать мошенника и что делать, если вас </a:t>
            </a:r>
            <a:br>
              <a:rPr lang="ru-RU" dirty="0"/>
            </a:br>
            <a:r>
              <a:rPr lang="ru-RU" dirty="0"/>
              <a:t>все-таки удалось обмануть?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027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SzPct val="100000"/>
              <a:buAutoNum type="arabicPeriod"/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Позвоните в банк (номер всегда есть на обороте карты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или на главной странице сайта банка), сообщите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о мошеннической операции и заблокируйте карту.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228600" indent="-228600">
              <a:buSzPct val="100000"/>
              <a:buAutoNum type="arabicPeriod" startAt="2"/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Запросите выписку по счету и напишите заявление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о несогласии с операцией. 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228600" indent="-228600">
              <a:buSzPct val="100000"/>
              <a:buAutoNum type="arabicPeriod" startAt="3"/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Обратитесь с заявлением в отдел полиции по месту жительства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или отправьте обращение в управление «К» МВД России.</a:t>
            </a: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174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25400"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Несмотря на то, что банковские карты прочно вошли в нашу жизнь,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став привычной формой расчетов, бывают ситуации когда рассчитаться можно только наличными.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И тут чтобы не стать жертвой мошенников нужно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хорошо знать свои деньги и их защитные признаки. </a:t>
            </a:r>
            <a:br>
              <a:rPr lang="ru-RU" dirty="0">
                <a:latin typeface="Proxima Nova Rg" panose="02000506030000020004" pitchFamily="2" charset="0"/>
              </a:rPr>
            </a:b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R="25400">
              <a:defRPr sz="2000" b="1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Когда стоит проявить осторожность?</a:t>
            </a:r>
          </a:p>
          <a:p>
            <a:pPr marR="25400">
              <a:defRPr sz="2000" b="1">
                <a:solidFill>
                  <a:srgbClr val="FFFFFF"/>
                </a:solidFill>
              </a:defRPr>
            </a:pPr>
            <a:endParaRPr lang="ru-RU" sz="1600" b="1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182563" marR="38100" indent="-174625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Вы продаете что-то с рук или получаете сдачу в мелком магазинчике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или на рынке.</a:t>
            </a: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182563" marR="38100" indent="-17462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В отсутствие специальных аппаратов для определения подлинности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банкнот не стесняйтесь проверять деньги самостоятельно.</a:t>
            </a: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182563" marR="25400" indent="-174625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Вам дают крупные купюры – номиналом 1 000,  2 000 или 5 000 рублей.</a:t>
            </a:r>
          </a:p>
          <a:p>
            <a:endParaRPr lang="ru-RU" dirty="0"/>
          </a:p>
          <a:p>
            <a:r>
              <a:rPr lang="ru-RU" dirty="0"/>
              <a:t>С мелкими купюрами мошенникам связываться просто невыгодно – </a:t>
            </a:r>
            <a:br>
              <a:rPr lang="ru-RU" dirty="0"/>
            </a:br>
            <a:r>
              <a:rPr lang="ru-RU" dirty="0"/>
              <a:t>производство таких денег стоит дороже, чем их номинал. </a:t>
            </a:r>
          </a:p>
          <a:p>
            <a:br>
              <a:rPr lang="ru-RU" dirty="0"/>
            </a:br>
            <a:r>
              <a:rPr lang="ru-RU" dirty="0"/>
              <a:t>А вот пятитысячные купюры подделывают чаще всего. Очень важно </a:t>
            </a:r>
            <a:br>
              <a:rPr lang="ru-RU" dirty="0"/>
            </a:br>
            <a:r>
              <a:rPr lang="ru-RU" dirty="0"/>
              <a:t>уметь определить подлинность банкнот в момент их получения, </a:t>
            </a:r>
            <a:br>
              <a:rPr lang="ru-RU" dirty="0"/>
            </a:br>
            <a:r>
              <a:rPr lang="ru-RU" dirty="0"/>
              <a:t>для этого необходимо уметь проверять не менее трех защитных </a:t>
            </a:r>
            <a:br>
              <a:rPr lang="ru-RU" dirty="0"/>
            </a:br>
            <a:r>
              <a:rPr lang="ru-RU" dirty="0"/>
              <a:t>признаков подлинности купюр.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60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Признаков подлинности банкнот Банка России всего девять: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Скрытые радужные полосы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Микроперфорация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Ныряющая металлизированная нить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 err="1"/>
              <a:t>Цветопеременная</a:t>
            </a:r>
            <a:r>
              <a:rPr lang="ru-RU" dirty="0"/>
              <a:t> краска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Защитные волокна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Рельефное изображение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Скрытое изображение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Водяной знак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842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Для того, чтобы узнать какой признак подлинности относится к данной банкноте  </a:t>
            </a:r>
            <a:br>
              <a:rPr lang="ru-RU" dirty="0"/>
            </a:br>
            <a:r>
              <a:rPr lang="ru-RU" dirty="0"/>
              <a:t>перейдите на сайт Банка России </a:t>
            </a:r>
            <a:r>
              <a:rPr lang="en" u="sng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www.cbr.ru</a:t>
            </a:r>
            <a:r>
              <a:rPr lang="e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/>
              <a:t>или в мобильное приложении «Банкноты Банка России». 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Приложение показывает защитные признаки в интерактивном формате: сначала их можно </a:t>
            </a:r>
            <a:br>
              <a:rPr lang="ru-RU" dirty="0"/>
            </a:br>
            <a:r>
              <a:rPr lang="ru-RU" dirty="0"/>
              <a:t>посмотреть на экране смартфона и даже сымитировать проверку на просвет, при наклоне </a:t>
            </a:r>
            <a:br>
              <a:rPr lang="ru-RU" dirty="0"/>
            </a:br>
            <a:r>
              <a:rPr lang="ru-RU" dirty="0"/>
              <a:t>и на ощупь. Потренировавшись на виртуальной купюре, легко проверить все эти признаки </a:t>
            </a:r>
            <a:br>
              <a:rPr lang="ru-RU" dirty="0"/>
            </a:br>
            <a:r>
              <a:rPr lang="ru-RU" dirty="0"/>
              <a:t>на своей реальной банкноте. 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Скачать приложение можно в </a:t>
            </a:r>
            <a:r>
              <a:rPr lang="en" u="sng" dirty="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0563C1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 Store</a:t>
            </a:r>
            <a:r>
              <a:rPr lang="e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и </a:t>
            </a:r>
            <a:r>
              <a:rPr lang="en" u="sng" dirty="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0563C1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Play</a:t>
            </a:r>
            <a:r>
              <a:rPr lang="e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865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 u="sng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Правило 1.</a:t>
            </a:r>
            <a:r>
              <a:rPr lang="ru-RU" u="non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u="none" dirty="0"/>
              <a:t>Проверять купюры нужно </a:t>
            </a:r>
            <a:r>
              <a:rPr lang="ru-RU" i="1" u="none" dirty="0"/>
              <a:t>до того</a:t>
            </a:r>
            <a:r>
              <a:rPr lang="ru-RU" u="none" dirty="0"/>
              <a:t>, как они окажутся </a:t>
            </a:r>
            <a:br>
              <a:rPr lang="ru-RU" u="none" dirty="0"/>
            </a:br>
            <a:r>
              <a:rPr lang="ru-RU" u="none" dirty="0"/>
              <a:t>в вашем кошельке. Если есть малейшие сомнения, не берите такие деньги.</a:t>
            </a:r>
          </a:p>
          <a:p>
            <a:pPr>
              <a:defRPr sz="1600" u="sng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u="none" dirty="0"/>
          </a:p>
          <a:p>
            <a:pPr>
              <a:defRPr sz="1600" u="sng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Правило 2. </a:t>
            </a:r>
            <a:r>
              <a:rPr lang="ru-RU" u="non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u="none" dirty="0"/>
              <a:t>Если вы обнаружили подозрительную банкноту уже у себя </a:t>
            </a:r>
            <a:br>
              <a:rPr lang="ru-RU" u="none" dirty="0"/>
            </a:br>
            <a:r>
              <a:rPr lang="ru-RU" u="none" dirty="0"/>
              <a:t>в бумажнике, ни в коем случае </a:t>
            </a:r>
            <a:r>
              <a:rPr lang="ru-RU" i="1" u="none" dirty="0"/>
              <a:t>не пытайтесь ей расплатиться</a:t>
            </a:r>
            <a:r>
              <a:rPr lang="ru-RU" u="none" dirty="0"/>
              <a:t>. </a:t>
            </a:r>
            <a:br>
              <a:rPr lang="ru-RU" u="none" dirty="0"/>
            </a:br>
            <a:r>
              <a:rPr lang="ru-RU" u="none" dirty="0"/>
              <a:t>Если она и правда поддельная, самое меньшее, что вас ждет, – </a:t>
            </a:r>
            <a:br>
              <a:rPr lang="ru-RU" u="none" dirty="0"/>
            </a:br>
            <a:r>
              <a:rPr lang="ru-RU" u="none" dirty="0"/>
              <a:t>долгие объяснения с правоохранительными органами.</a:t>
            </a:r>
          </a:p>
          <a:p>
            <a:pPr>
              <a:defRPr sz="1600" u="sng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u="none" dirty="0"/>
          </a:p>
          <a:p>
            <a:pPr>
              <a:defRPr sz="1600" u="sng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Правило 3.</a:t>
            </a:r>
            <a:r>
              <a:rPr lang="ru-RU" u="non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u="none" dirty="0"/>
              <a:t>Отнесите сомнительную купюру в любой коммерческий банк. </a:t>
            </a:r>
            <a:br>
              <a:rPr lang="ru-RU" u="none" dirty="0"/>
            </a:br>
            <a:r>
              <a:rPr lang="ru-RU" u="none" dirty="0"/>
              <a:t>Возможно, деньги подлинные, просто поврежденные – тогда ваш </a:t>
            </a:r>
            <a:br>
              <a:rPr lang="ru-RU" u="none" dirty="0"/>
            </a:br>
            <a:r>
              <a:rPr lang="ru-RU" u="none" dirty="0"/>
              <a:t>бюджет не пострадает.</a:t>
            </a:r>
            <a:br>
              <a:rPr lang="ru-RU" u="none" dirty="0"/>
            </a:br>
            <a:endParaRPr lang="ru-RU" u="none" dirty="0"/>
          </a:p>
          <a:p>
            <a:pPr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Экспертиза бесплатна. Чаще всего специалисты банка проводят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ее сразу при вас. Если купюра повреждена, но подлежит обмену,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банк выдаст вам новую.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endParaRPr lang="ru-RU" sz="16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Иногда и у банковских сотрудников возникают сомнения.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Тогда они отправляют вашу купюру на проверку в Банк России.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Если деньги окажутся настоящими, коммерческий банк зачислит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их на указанный вами счет. Если же – увы и ах – банкнота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фальшивая, ее стоимость вам не возместят.</a:t>
            </a:r>
          </a:p>
          <a:p>
            <a:pPr>
              <a:defRPr sz="1600" u="sng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u="none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775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Еще один тип мошенников —  </a:t>
            </a:r>
            <a:r>
              <a:rPr lang="ru-RU" dirty="0" err="1"/>
              <a:t>псевдопрофессиональные</a:t>
            </a:r>
            <a:r>
              <a:rPr lang="ru-RU" dirty="0"/>
              <a:t> участники </a:t>
            </a:r>
            <a:br>
              <a:rPr lang="ru-RU" dirty="0"/>
            </a:br>
            <a:r>
              <a:rPr lang="ru-RU" dirty="0"/>
              <a:t>финансового рынка. Наверняка вы слышали истории, как простые люди </a:t>
            </a:r>
            <a:br>
              <a:rPr lang="ru-RU" dirty="0"/>
            </a:br>
            <a:r>
              <a:rPr lang="ru-RU" dirty="0"/>
              <a:t>«с улицы» заработали состояние, покупая и продавая валюту на рынке </a:t>
            </a:r>
            <a:br>
              <a:rPr lang="ru-RU" dirty="0"/>
            </a:br>
            <a:r>
              <a:rPr lang="ru-RU" dirty="0" err="1"/>
              <a:t>Форекс</a:t>
            </a:r>
            <a:r>
              <a:rPr lang="ru-RU" dirty="0"/>
              <a:t>. Звучит заманчиво, но не спешите рисковать. </a:t>
            </a:r>
            <a:br>
              <a:rPr lang="ru-RU" dirty="0"/>
            </a:br>
            <a:endParaRPr lang="ru-RU" dirty="0"/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Чтобы обычному человеку выйти на </a:t>
            </a:r>
            <a:r>
              <a:rPr lang="ru-RU" dirty="0" err="1"/>
              <a:t>Форекс</a:t>
            </a:r>
            <a:r>
              <a:rPr lang="ru-RU" dirty="0"/>
              <a:t>, нужно заключить договор </a:t>
            </a:r>
            <a:br>
              <a:rPr lang="ru-RU" dirty="0"/>
            </a:br>
            <a:r>
              <a:rPr lang="ru-RU" dirty="0"/>
              <a:t>с посредником, </a:t>
            </a:r>
            <a:r>
              <a:rPr lang="ru-RU" dirty="0" err="1"/>
              <a:t>форекс</a:t>
            </a:r>
            <a:r>
              <a:rPr lang="ru-RU" dirty="0"/>
              <a:t>-дилером, и торговать через него. Торговля на рынке </a:t>
            </a:r>
            <a:br>
              <a:rPr lang="ru-RU" dirty="0"/>
            </a:br>
            <a:r>
              <a:rPr lang="ru-RU" dirty="0" err="1"/>
              <a:t>Форекс</a:t>
            </a:r>
            <a:r>
              <a:rPr lang="ru-RU" dirty="0"/>
              <a:t> сама по себе большой риск, гарантий нет, больше шансов потерять </a:t>
            </a:r>
            <a:br>
              <a:rPr lang="ru-RU" dirty="0"/>
            </a:br>
            <a:r>
              <a:rPr lang="ru-RU" dirty="0"/>
              <a:t>все, чем сорвать куш. Но опасность кроется и в посредниках — можно </a:t>
            </a:r>
            <a:br>
              <a:rPr lang="ru-RU" dirty="0"/>
            </a:br>
            <a:r>
              <a:rPr lang="ru-RU" dirty="0"/>
              <a:t>нарваться на мошенников, которые просто не вернут вам ваши деньги.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 </a:t>
            </a:r>
          </a:p>
          <a:p>
            <a:r>
              <a:rPr lang="ru-RU" dirty="0"/>
              <a:t>Не стоит связываться с так называемыми бинарными опционами. </a:t>
            </a:r>
            <a:br>
              <a:rPr lang="ru-RU" dirty="0"/>
            </a:br>
            <a:r>
              <a:rPr lang="ru-RU" dirty="0"/>
              <a:t>Реклама в интернете сулит вам неслыханную прибыль: откройте счет, делайте ставки на рост </a:t>
            </a:r>
            <a:br>
              <a:rPr lang="ru-RU" dirty="0"/>
            </a:br>
            <a:r>
              <a:rPr lang="ru-RU" dirty="0"/>
              <a:t>или падение валют или акций за определенный период. </a:t>
            </a:r>
            <a:br>
              <a:rPr lang="ru-RU" dirty="0"/>
            </a:br>
            <a:endParaRPr lang="ru-RU" dirty="0"/>
          </a:p>
          <a:p>
            <a:r>
              <a:rPr lang="ru-RU" dirty="0"/>
              <a:t>В реальности сегодня в интернете не существует площадок, на которых </a:t>
            </a:r>
            <a:br>
              <a:rPr lang="ru-RU" dirty="0"/>
            </a:br>
            <a:r>
              <a:rPr lang="ru-RU" dirty="0"/>
              <a:t>могут проводиться такие сделки, поэтому все обещания о легком заработке </a:t>
            </a:r>
            <a:br>
              <a:rPr lang="ru-RU" dirty="0"/>
            </a:br>
            <a:r>
              <a:rPr lang="ru-RU" dirty="0"/>
              <a:t>на бинарных опционах — это мошенничество. Вы просто потеряете свои деньги.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57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938">
              <a:lnSpc>
                <a:spcPct val="98000"/>
              </a:lnSpc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Если вы все же решились выйти на рынок </a:t>
            </a:r>
            <a:r>
              <a:rPr lang="ru-RU" dirty="0" err="1"/>
              <a:t>Форекс</a:t>
            </a:r>
            <a:r>
              <a:rPr lang="ru-RU" dirty="0"/>
              <a:t>, внимательно изучите </a:t>
            </a:r>
            <a:br>
              <a:rPr lang="ru-RU" dirty="0"/>
            </a:br>
            <a:r>
              <a:rPr lang="ru-RU" dirty="0"/>
              <a:t>закон и «Базовый стандарт совершения операций на финансовом рынке </a:t>
            </a:r>
            <a:br>
              <a:rPr lang="ru-RU" dirty="0"/>
            </a:br>
            <a:r>
              <a:rPr lang="ru-RU" dirty="0"/>
              <a:t>при осуществлении деятельности </a:t>
            </a:r>
            <a:r>
              <a:rPr lang="ru-RU" dirty="0" err="1"/>
              <a:t>форекс</a:t>
            </a:r>
            <a:r>
              <a:rPr lang="ru-RU" dirty="0"/>
              <a:t>-дилера».</a:t>
            </a:r>
          </a:p>
          <a:p>
            <a:pPr marL="76200">
              <a:lnSpc>
                <a:spcPct val="98000"/>
              </a:lnSpc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Проверьте </a:t>
            </a:r>
            <a:r>
              <a:rPr lang="ru-RU" dirty="0" err="1"/>
              <a:t>форекс</a:t>
            </a:r>
            <a:r>
              <a:rPr lang="ru-RU" dirty="0"/>
              <a:t>-дилера, с которым собираетесь работать. </a:t>
            </a:r>
            <a:br>
              <a:rPr lang="ru-RU" dirty="0"/>
            </a:br>
            <a:r>
              <a:rPr lang="ru-RU" dirty="0"/>
              <a:t>Найдите на его сайте лицензии, образцы рамочных договоров.</a:t>
            </a: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Если компания зарегистрирована не в России, а в офшорных зонах — </a:t>
            </a:r>
            <a:br>
              <a:rPr lang="ru-RU" dirty="0"/>
            </a:br>
            <a:r>
              <a:rPr lang="ru-RU" dirty="0"/>
              <a:t>насторожитесь: скорее всего, перед вами мошенники.</a:t>
            </a: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А еще лучше не рискуйте, попробуйте начать путь инвестора на бирже.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194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8113" indent="-138113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 Оберите все документы, которые у вас есть (договоры, заключенные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с посредником-мошенником, чеки на перевод денег), сделайте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скриншоты с сайта — и отправляйтесь в полицию писать заявление.</a:t>
            </a:r>
          </a:p>
          <a:p>
            <a:pPr marL="138113" indent="-138113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pP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138113" indent="-138113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 Сообщите в Банк России. Служба по защите прав потребителей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и обеспечению доступности финансовых услуг рассматривает жалобы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на все финансовые организации, деятельность которых регулирует.</a:t>
            </a: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060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Самая известная мошенническая организация в России — проект «МММ». </a:t>
            </a:r>
            <a:br>
              <a:rPr lang="ru-RU" dirty="0"/>
            </a:br>
            <a:r>
              <a:rPr lang="ru-RU" dirty="0"/>
              <a:t>Она работала по принципу финансовой пирамиды: обещала огромные проценты по вкладам, </a:t>
            </a:r>
            <a:br>
              <a:rPr lang="ru-RU" dirty="0"/>
            </a:br>
            <a:r>
              <a:rPr lang="ru-RU" dirty="0"/>
              <a:t>гарантировала доходность и выплачивала средства за счет денег, внесенных другими вкладчиками. </a:t>
            </a:r>
            <a:br>
              <a:rPr lang="ru-RU" dirty="0"/>
            </a:br>
            <a:r>
              <a:rPr lang="ru-RU" dirty="0"/>
              <a:t>Верхушка этой пирамиды действительно могла заработать, а те, кто стоял на ступенях ниже, теряли свои деньги. 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Но сейчас ситуация изменилась, организаторы финансовых пирамид — просто мошенники, </a:t>
            </a:r>
            <a:br>
              <a:rPr lang="ru-RU" dirty="0"/>
            </a:br>
            <a:r>
              <a:rPr lang="ru-RU" dirty="0"/>
              <a:t>которые собирают с людей деньги и пропадают. Не важно, вверху вы или внизу пирамиды, </a:t>
            </a:r>
            <a:br>
              <a:rPr lang="ru-RU" dirty="0"/>
            </a:br>
            <a:r>
              <a:rPr lang="ru-RU" dirty="0"/>
              <a:t>на финансовых пирамидах заработать нельзя, если вы вложите деньги, вы непременно их потеряете.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8937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Сейчас финансовые пирамиды начинают маскироваться под  </a:t>
            </a:r>
            <a:r>
              <a:rPr lang="ru-RU" dirty="0" err="1"/>
              <a:t>микрофинансовые</a:t>
            </a:r>
            <a:r>
              <a:rPr lang="ru-RU" dirty="0"/>
              <a:t> организации, </a:t>
            </a:r>
            <a:br>
              <a:rPr lang="ru-RU" dirty="0"/>
            </a:br>
            <a:r>
              <a:rPr lang="ru-RU" dirty="0"/>
              <a:t>которые работают по принципу сетевого маркетинга, инвестиционные </a:t>
            </a:r>
            <a:br>
              <a:rPr lang="ru-RU" dirty="0"/>
            </a:br>
            <a:r>
              <a:rPr lang="ru-RU" dirty="0"/>
              <a:t>и управляющие предприятия, онлайн-казино. Они заявляют о высоких процентах </a:t>
            </a:r>
            <a:br>
              <a:rPr lang="ru-RU" dirty="0"/>
            </a:br>
            <a:r>
              <a:rPr lang="ru-RU" dirty="0"/>
              <a:t>по вкладам и отсутствии рисков, гарантируют доход (что запрещено на рынке ценных бумаг),  </a:t>
            </a:r>
            <a:br>
              <a:rPr lang="ru-RU" dirty="0"/>
            </a:br>
            <a:r>
              <a:rPr lang="ru-RU" dirty="0"/>
              <a:t>обещают помощь людям с плохой кредитной историей. </a:t>
            </a:r>
          </a:p>
          <a:p>
            <a:endParaRPr lang="ru-RU" dirty="0"/>
          </a:p>
          <a:p>
            <a:r>
              <a:rPr lang="ru-RU" dirty="0"/>
              <a:t>А еще просят внести деньги сразу (желательно наличными) и привести друга </a:t>
            </a:r>
            <a:br>
              <a:rPr lang="ru-RU" dirty="0"/>
            </a:br>
            <a:r>
              <a:rPr lang="ru-RU" dirty="0"/>
              <a:t>(иногда за какой-то бонус), чтобы масштабы пирамиды увеличивались </a:t>
            </a:r>
            <a:br>
              <a:rPr lang="ru-RU" dirty="0"/>
            </a:br>
            <a:r>
              <a:rPr lang="ru-RU" dirty="0"/>
              <a:t>и их (а не ваша) прибыль росла. </a:t>
            </a:r>
          </a:p>
        </p:txBody>
      </p:sp>
    </p:spTree>
    <p:extLst>
      <p:ext uri="{BB962C8B-B14F-4D97-AF65-F5344CB8AC3E}">
        <p14:creationId xmlns:p14="http://schemas.microsoft.com/office/powerpoint/2010/main" val="106923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Стать жертвой преступников может каждый, и не важно, 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использует он банковскую карту или предпочитает </a:t>
            </a:r>
            <a:br>
              <a:rPr lang="ru-RU" dirty="0"/>
            </a:br>
            <a:r>
              <a:rPr lang="ru-RU" dirty="0"/>
              <a:t>рассчитываться наличными. </a:t>
            </a:r>
            <a:br>
              <a:rPr lang="ru-RU" dirty="0"/>
            </a:br>
            <a:endParaRPr lang="ru-RU" dirty="0"/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Мошенники умеют выманивать деньги онлайн, с помощью </a:t>
            </a:r>
            <a:br>
              <a:rPr lang="ru-RU" dirty="0"/>
            </a:br>
            <a:r>
              <a:rPr lang="ru-RU" dirty="0"/>
              <a:t>звонков и СМС, в социальных сетях и красивых офисах. </a:t>
            </a:r>
            <a:br>
              <a:rPr lang="ru-RU" dirty="0"/>
            </a:br>
            <a:r>
              <a:rPr lang="ru-RU" dirty="0"/>
              <a:t>Как они это делают?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71450" indent="-171450">
              <a:lnSpc>
                <a:spcPct val="200000"/>
              </a:lnSpc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Мошенничество с банковскими картами</a:t>
            </a:r>
          </a:p>
          <a:p>
            <a:pPr marL="171450" indent="-171450">
              <a:lnSpc>
                <a:spcPct val="200000"/>
              </a:lnSpc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Безлицензионная деятельность</a:t>
            </a:r>
          </a:p>
          <a:p>
            <a:pPr marL="171450" indent="-171450">
              <a:lnSpc>
                <a:spcPct val="200000"/>
              </a:lnSpc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Мошенничество с наличными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113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938">
              <a:lnSpc>
                <a:spcPct val="96000"/>
              </a:lnSpc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Чтобы не стать жертвой мошенников, совершите несколько действий, чтобы узнать, </a:t>
            </a:r>
            <a:br>
              <a:rPr lang="ru-RU" dirty="0"/>
            </a:br>
            <a:r>
              <a:rPr lang="ru-RU" dirty="0"/>
              <a:t>насколько законна деятельность компании, предлагающей вам финансовые услуги.</a:t>
            </a:r>
          </a:p>
          <a:p>
            <a:pPr marL="114300" indent="-12700">
              <a:lnSpc>
                <a:spcPct val="96000"/>
              </a:lnSpc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6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Финансовая организация должна иметь лицензию Банка России </a:t>
            </a:r>
            <a:br>
              <a:rPr lang="ru-RU" dirty="0"/>
            </a:br>
            <a:r>
              <a:rPr lang="ru-RU" dirty="0"/>
              <a:t>на осуществление      заявленной деятельности. Сверьтесь со Справочником </a:t>
            </a:r>
            <a:br>
              <a:rPr lang="ru-RU" dirty="0"/>
            </a:br>
            <a:r>
              <a:rPr lang="ru-RU" dirty="0"/>
              <a:t>по кредитным организациям и Справочником участников финансового </a:t>
            </a:r>
            <a:br>
              <a:rPr lang="ru-RU" dirty="0"/>
            </a:br>
            <a:r>
              <a:rPr lang="ru-RU" dirty="0"/>
              <a:t>рынка на сайте </a:t>
            </a:r>
            <a:r>
              <a:rPr lang="en" dirty="0">
                <a:hlinkClick r:id="rId3"/>
              </a:rPr>
              <a:t>www.cbr.ru</a:t>
            </a:r>
            <a:r>
              <a:rPr lang="en" dirty="0"/>
              <a:t>.</a:t>
            </a:r>
          </a:p>
          <a:p>
            <a:pPr marL="182563" indent="-182563">
              <a:lnSpc>
                <a:spcPct val="96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en" dirty="0"/>
          </a:p>
          <a:p>
            <a:pPr marL="182563" indent="-182563">
              <a:lnSpc>
                <a:spcPct val="96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Проверьте компанию в Едином государственном реестре </a:t>
            </a:r>
            <a:br>
              <a:rPr lang="ru-RU" dirty="0"/>
            </a:br>
            <a:r>
              <a:rPr lang="ru-RU" dirty="0"/>
              <a:t>юридических лиц ФНС России.</a:t>
            </a:r>
          </a:p>
          <a:p>
            <a:pPr marL="182563" indent="-182563">
              <a:lnSpc>
                <a:spcPct val="96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6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Запросите образцы договоров, копии документов. </a:t>
            </a:r>
            <a:br>
              <a:rPr lang="ru-RU" dirty="0"/>
            </a:br>
            <a:r>
              <a:rPr lang="ru-RU" dirty="0"/>
              <a:t>Если есть возможность, проконсультируйтесь с юристом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862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Если разрешения (или лицензии — у банка) нет, а компания все равно привлекает клиентов, </a:t>
            </a:r>
            <a:br>
              <a:rPr lang="ru-RU" dirty="0"/>
            </a:br>
            <a:r>
              <a:rPr lang="ru-RU" dirty="0"/>
              <a:t>выдает себя за лицензированную и кредитует потребителей, то это нелегальный кредитор. </a:t>
            </a:r>
            <a:br>
              <a:rPr lang="ru-RU" dirty="0"/>
            </a:br>
            <a:r>
              <a:rPr lang="ru-RU" dirty="0"/>
              <a:t>По оценкам экспертов «Общероссийского национального фронта», каждый третий кредит </a:t>
            </a:r>
            <a:br>
              <a:rPr lang="ru-RU" dirty="0"/>
            </a:br>
            <a:r>
              <a:rPr lang="ru-RU" dirty="0"/>
              <a:t>в России выдают незаконно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621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Выдавать кредиты под очень высокие проценты, </a:t>
            </a:r>
            <a:br>
              <a:rPr lang="ru-RU" dirty="0"/>
            </a:br>
            <a:r>
              <a:rPr lang="ru-RU" dirty="0"/>
              <a:t>но при этом не прибегать к откровенному криминалу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Использовать преступные схемы, чтобы завладеть деньгами </a:t>
            </a:r>
            <a:br>
              <a:rPr lang="ru-RU" dirty="0"/>
            </a:br>
            <a:r>
              <a:rPr lang="ru-RU" dirty="0"/>
              <a:t>и имуществом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2526851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Рассмотрим три </a:t>
            </a:r>
            <a:br>
              <a:rPr lang="ru-RU" dirty="0"/>
            </a:br>
            <a:r>
              <a:rPr lang="ru-RU" dirty="0"/>
              <a:t>распространенные схемы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040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Proxima Nova Rg" panose="02000506030000020004" pitchFamily="2" charset="0"/>
              </a:rPr>
              <a:t>Звучит странно, хотя это очень популярный вид мошенничества.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У вас могут попросить деньги за проверку кредитной истории или страховку,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взять комиссию за перевод и выдачу кредита, оплатить услуги нотариуса </a:t>
            </a:r>
          </a:p>
          <a:p>
            <a:r>
              <a:rPr lang="ru-RU" dirty="0">
                <a:latin typeface="Proxima Nova Rg" panose="02000506030000020004" pitchFamily="2" charset="0"/>
              </a:rPr>
              <a:t>или членский взнос для вступления в кооператив. </a:t>
            </a:r>
          </a:p>
          <a:p>
            <a:endParaRPr lang="ru-RU" dirty="0">
              <a:latin typeface="Proxima Nova Rg" panose="02000506030000020004" pitchFamily="2" charset="0"/>
            </a:endParaRPr>
          </a:p>
          <a:p>
            <a:r>
              <a:rPr lang="ru-RU" dirty="0">
                <a:latin typeface="Proxima Nova Rg" panose="02000506030000020004" pitchFamily="2" charset="0"/>
              </a:rPr>
              <a:t>Вы отдаете деньги — и ваш «помощник» исчезает. </a:t>
            </a:r>
            <a:endParaRPr lang="ru-RU" sz="1100" dirty="0"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878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Proxima Nova Rg" panose="02000506030000020004" pitchFamily="2" charset="0"/>
              </a:rPr>
              <a:t>Вы приносите в организацию полный пакет документов.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Если они попали к мошенникам, то от вашего имени могут, например,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взять кредит, о котором вы узнаете нескоро. Кроме того, мошенники могут попросить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у вас данные банковских карт, включая </a:t>
            </a:r>
            <a:r>
              <a:rPr lang="en" dirty="0">
                <a:latin typeface="Proxima Nova Rg" panose="02000506030000020004" pitchFamily="2" charset="0"/>
              </a:rPr>
              <a:t>CVC-</a:t>
            </a:r>
            <a:r>
              <a:rPr lang="ru-RU" dirty="0">
                <a:latin typeface="Proxima Nova Rg" panose="02000506030000020004" pitchFamily="2" charset="0"/>
              </a:rPr>
              <a:t>коды, и обнулить все ваши счета. </a:t>
            </a:r>
            <a:endParaRPr lang="ru-RU" sz="1100" dirty="0"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0083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Proxima Nova Rg" panose="02000506030000020004" pitchFamily="2" charset="0"/>
              </a:rPr>
              <a:t>Мошенники могут подменить договор и дать вам на подпись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совершенно другие условия, например не указать срок возврата.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Это позволит им запросить всю сумму с процентами уже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на следующий день. Давайте посмотрим видеоролик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«Как отличить МФО от мошенников»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893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Если черные кредиторы пытаются взыскать с вас просроченную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задолженность, выдавая себя за коллекторов или поручив это им на самом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деле, вы можете обратиться в Федеральную службу судебных приставов. 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Если ваш кредитор не указан в реестре или организация, указанная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в реестре, нарушает правила — обратитесь в интернет-приемную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Банка России и подайте заявление в правоохранительные органы. </a:t>
            </a:r>
            <a:br>
              <a:rPr lang="ru-RU" dirty="0">
                <a:latin typeface="Proxima Nova Rg" panose="02000506030000020004" pitchFamily="2" charset="0"/>
              </a:rPr>
            </a:br>
            <a:endParaRPr lang="ru-RU" dirty="0">
              <a:latin typeface="Proxima Nova Rg" panose="02000506030000020004" pitchFamily="2" charset="0"/>
            </a:endParaRPr>
          </a:p>
          <a:p>
            <a:pPr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Не боритесь в одиночку, не верьте, когда вас убеждают, что обращаться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за защитой ваших прав бесполезно.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329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 spc="-6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Ежегодно в России жертвами пирамид становятся несколько десятков тысяч человек. </a:t>
            </a:r>
            <a:br>
              <a:rPr lang="ru-RU" dirty="0"/>
            </a:br>
            <a:r>
              <a:rPr lang="ru-RU" dirty="0"/>
              <a:t>Среди них много людей, потерявших небольшие суммы: 100, 200, 1000 рублей. </a:t>
            </a:r>
            <a:br>
              <a:rPr lang="ru-RU" dirty="0"/>
            </a:br>
            <a:r>
              <a:rPr lang="ru-RU" dirty="0"/>
              <a:t>Большинство таких жертв смиряются с потерей денег и никак не реагируют на обман. </a:t>
            </a:r>
            <a:br>
              <a:rPr lang="ru-RU" dirty="0"/>
            </a:br>
            <a:r>
              <a:rPr lang="ru-RU" dirty="0"/>
              <a:t>Это способствует тому, что мошенники продолжают обманывать людей. </a:t>
            </a:r>
          </a:p>
          <a:p>
            <a:pPr>
              <a:defRPr sz="1600" spc="-6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Если вас обманули — не молчите, действуйте.</a:t>
            </a:r>
          </a:p>
          <a:p>
            <a:pPr>
              <a:defRPr sz="1600" spc="-6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228600" indent="-228600">
              <a:buSzPct val="100000"/>
              <a:buAutoNum type="arabicPeriod"/>
              <a:defRPr sz="1600" spc="-6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Составьте претензию и направьте ее в адрес компании заказным письмом с уведомлением. </a:t>
            </a:r>
            <a:br>
              <a:rPr lang="ru-RU" dirty="0"/>
            </a:br>
            <a:r>
              <a:rPr lang="ru-RU" dirty="0"/>
              <a:t>Или отнесите лично и удостоверьтесь, что его зарегистрировали. </a:t>
            </a:r>
            <a:br>
              <a:rPr lang="ru-RU" dirty="0"/>
            </a:br>
            <a:r>
              <a:rPr lang="ru-RU" dirty="0"/>
              <a:t>Возьмите расписку о получении, чтобы компания «случайно» не потеряла ваше письмо.</a:t>
            </a:r>
          </a:p>
          <a:p>
            <a:pPr marL="228600" indent="-228600">
              <a:buSzPct val="100000"/>
              <a:buAutoNum type="arabicPeriod"/>
              <a:defRPr sz="1600" spc="-6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228600" indent="-228600"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2. Если компания отказывается вернуть деньги, то соберите </a:t>
            </a:r>
            <a:br>
              <a:rPr lang="ru-RU" dirty="0"/>
            </a:br>
            <a:r>
              <a:rPr lang="ru-RU" dirty="0"/>
              <a:t>все документы (от договоров до выписок) и обратитесь </a:t>
            </a:r>
            <a:br>
              <a:rPr lang="ru-RU" dirty="0"/>
            </a:br>
            <a:r>
              <a:rPr lang="ru-RU" dirty="0"/>
              <a:t>в правоохранительные органы с заявлением.</a:t>
            </a:r>
          </a:p>
          <a:p>
            <a:pPr marL="228600" indent="-228600"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228600" indent="-228600"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3.  Свяжитесь с юристом и попробуйте найти других </a:t>
            </a:r>
            <a:br>
              <a:rPr lang="ru-RU" dirty="0"/>
            </a:br>
            <a:r>
              <a:rPr lang="ru-RU" dirty="0"/>
              <a:t>жертв мошенничества.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806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Не принимайте поспешных решений.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Всегда проверяйте информацию.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Не сообщайте никому данные своей карты.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Не вкладывайте деньги в сомнительные предприятия </a:t>
            </a:r>
            <a:br>
              <a:rPr lang="ru-RU" dirty="0"/>
            </a:br>
            <a:r>
              <a:rPr lang="ru-RU" dirty="0"/>
              <a:t>с якобы высокой доходностью.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Если вас обманули, обращайтесь в полицию</a:t>
            </a:r>
            <a:r>
              <a:rPr lang="ru-RU" sz="11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51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Чтобы использовать вашу карту в своих целях, мошенникам нужно узнать ее номер, </a:t>
            </a:r>
            <a:br>
              <a:rPr lang="ru-RU" dirty="0"/>
            </a:br>
            <a:r>
              <a:rPr lang="ru-RU" dirty="0"/>
              <a:t>имя владельца, срок действия, номер </a:t>
            </a:r>
            <a:r>
              <a:rPr lang="en" dirty="0"/>
              <a:t>CVC </a:t>
            </a:r>
            <a:r>
              <a:rPr lang="ru-RU" dirty="0"/>
              <a:t>или </a:t>
            </a:r>
            <a:r>
              <a:rPr lang="en" dirty="0"/>
              <a:t>CVV.  </a:t>
            </a:r>
            <a:br>
              <a:rPr lang="en" dirty="0"/>
            </a:br>
            <a:endParaRPr lang="en" dirty="0"/>
          </a:p>
          <a:p>
            <a:r>
              <a:rPr lang="ru-RU" dirty="0"/>
              <a:t>Давайте посмотрим видеоролик.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2614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Больше о </a:t>
            </a:r>
            <a:r>
              <a:rPr lang="ru-RU" dirty="0" err="1"/>
              <a:t>финан</a:t>
            </a:r>
            <a:r>
              <a:rPr lang="en" dirty="0"/>
              <a:t>c</a:t>
            </a:r>
            <a:r>
              <a:rPr lang="ru-RU" dirty="0"/>
              <a:t>ах вы сможете узнать на сайте </a:t>
            </a:r>
            <a:r>
              <a:rPr lang="en" dirty="0" err="1"/>
              <a:t>Fincult.info</a:t>
            </a:r>
            <a:r>
              <a:rPr lang="en" dirty="0"/>
              <a:t>. </a:t>
            </a:r>
          </a:p>
          <a:p>
            <a:endParaRPr lang="en" dirty="0"/>
          </a:p>
          <a:p>
            <a:r>
              <a:rPr lang="ru-RU" dirty="0"/>
              <a:t>Это портал на котором вы найдете только достоверную информацию и получите ответы на вопросы о разных финансовых услугах, научитесь разбираться в их преимуществах и рисках. Поймете, как быстро вычислять мошенников и что делать, если вы угодили в их ловушку.</a:t>
            </a:r>
          </a:p>
          <a:p>
            <a:endParaRPr lang="ru-RU" dirty="0"/>
          </a:p>
          <a:p>
            <a:r>
              <a:rPr lang="ru-RU" dirty="0"/>
              <a:t>Если ваши права нарушены или у вас есть вопросы, касающиеся деятельности Банка России, воспользуйтесь интернет - приемной </a:t>
            </a:r>
            <a:r>
              <a:rPr lang="en" dirty="0" err="1"/>
              <a:t>cbr.ru</a:t>
            </a:r>
            <a:r>
              <a:rPr lang="en" dirty="0"/>
              <a:t>/Reception/ </a:t>
            </a:r>
            <a:r>
              <a:rPr lang="ru-RU" dirty="0"/>
              <a:t>или задайте вопрос в приложении ЦБ-онлайн.</a:t>
            </a:r>
          </a:p>
          <a:p>
            <a:endParaRPr lang="ru-RU" dirty="0"/>
          </a:p>
          <a:p>
            <a:r>
              <a:rPr lang="ru-RU" dirty="0"/>
              <a:t>Спасибо за внимание и будьте бдительны!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36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(Во время трансляции видеоролика) </a:t>
            </a:r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Получив в банке ПИН-код, выпущенный к вашей платежной карте, запомните его. </a:t>
            </a:r>
            <a:br>
              <a:rPr lang="ru-RU" dirty="0"/>
            </a:br>
            <a:r>
              <a:rPr lang="ru-RU" dirty="0"/>
              <a:t>Не храните информацию о ПИН-коде рядом с картой. </a:t>
            </a:r>
            <a:br>
              <a:rPr lang="ru-RU" dirty="0"/>
            </a:br>
            <a:r>
              <a:rPr lang="ru-RU" dirty="0"/>
              <a:t>Никому и никогда не передавайте информацию о своём ПИН-коде, </a:t>
            </a:r>
            <a:br>
              <a:rPr lang="ru-RU" dirty="0"/>
            </a:br>
            <a:r>
              <a:rPr lang="ru-RU" dirty="0"/>
              <a:t>сохраняйте его полную секретность.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243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Мошенники могут установить </a:t>
            </a:r>
            <a:r>
              <a:rPr lang="ru-RU" dirty="0" err="1"/>
              <a:t>скиммер</a:t>
            </a:r>
            <a:r>
              <a:rPr lang="ru-RU" dirty="0"/>
              <a:t> на банкомат (специальное устройство, </a:t>
            </a:r>
            <a:br>
              <a:rPr lang="ru-RU" dirty="0"/>
            </a:br>
            <a:r>
              <a:rPr lang="ru-RU" dirty="0"/>
              <a:t>которое накладывают на приемник карты в банкомате) и видеокамеру </a:t>
            </a:r>
            <a:br>
              <a:rPr lang="ru-RU" dirty="0"/>
            </a:br>
            <a:r>
              <a:rPr lang="ru-RU" dirty="0"/>
              <a:t>над клавиатурой. Достаточно один раз воспользоваться таким банкоматом, </a:t>
            </a:r>
            <a:br>
              <a:rPr lang="ru-RU" dirty="0"/>
            </a:br>
            <a:r>
              <a:rPr lang="ru-RU" dirty="0"/>
              <a:t>и ваши деньги могут снять, перевести на несколько счетов и обналичить.</a:t>
            </a:r>
          </a:p>
          <a:p>
            <a:endParaRPr lang="ru-RU" dirty="0"/>
          </a:p>
          <a:p>
            <a:r>
              <a:rPr lang="ru-RU" dirty="0"/>
              <a:t>Украсть данные вашей карты могут даже в кафе или магазине. </a:t>
            </a:r>
            <a:br>
              <a:rPr lang="ru-RU" dirty="0"/>
            </a:br>
            <a:r>
              <a:rPr lang="ru-RU" dirty="0"/>
              <a:t>Злоумышленником может оказаться продавец, который получит доступ </a:t>
            </a:r>
            <a:br>
              <a:rPr lang="ru-RU" dirty="0"/>
            </a:br>
            <a:r>
              <a:rPr lang="ru-RU" dirty="0"/>
              <a:t>к вашей карте хотя бы на пять секунд. Сфотографировав вашу карту, </a:t>
            </a:r>
            <a:br>
              <a:rPr lang="ru-RU" dirty="0"/>
            </a:br>
            <a:r>
              <a:rPr lang="ru-RU" dirty="0"/>
              <a:t>он сможет воспользоваться ей для расчетов в интернете.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625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Перед снятием денег в банкомате осмотрите его.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На </a:t>
            </a:r>
            <a:r>
              <a:rPr lang="ru-RU" dirty="0" err="1">
                <a:latin typeface="Proxima Nova Rg" panose="02000506030000020004" pitchFamily="2" charset="0"/>
              </a:rPr>
              <a:t>картоприемнике</a:t>
            </a:r>
            <a:r>
              <a:rPr lang="ru-RU" dirty="0">
                <a:latin typeface="Proxima Nova Rg" panose="02000506030000020004" pitchFamily="2" charset="0"/>
              </a:rPr>
              <a:t> не должно быть посторонних предметов,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клавиатура не должна шататься.</a:t>
            </a: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endParaRPr lang="ru-RU" sz="8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Набирая </a:t>
            </a:r>
            <a:r>
              <a:rPr lang="ru-RU" dirty="0" err="1">
                <a:latin typeface="Proxima Nova Rg" panose="02000506030000020004" pitchFamily="2" charset="0"/>
              </a:rPr>
              <a:t>пин</a:t>
            </a:r>
            <a:r>
              <a:rPr lang="ru-RU" dirty="0">
                <a:latin typeface="Proxima Nova Rg" panose="02000506030000020004" pitchFamily="2" charset="0"/>
              </a:rPr>
              <a:t>-код, прикрывайте клавиатуру рукой.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Делайте это даже во время расчетов картой в кафе.</a:t>
            </a: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endParaRPr lang="ru-RU" sz="8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Подключите мобильный банк и СМС-уведомления.</a:t>
            </a: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endParaRPr lang="ru-RU" sz="8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Если совершаете покупки через интернет, никому не сообщайте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секретный код для подтверждения операций, который приходит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вам в СМС.</a:t>
            </a: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endParaRPr lang="ru-RU" sz="8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pPr marL="182563" indent="-182563">
              <a:lnSpc>
                <a:spcPct val="98000"/>
              </a:lnSpc>
              <a:buSzPct val="100000"/>
              <a:buFont typeface="Arial" panose="020B0604020202020204" pitchFamily="34" charset="0"/>
              <a:buChar char="•"/>
              <a:tabLst>
                <a:tab pos="85725" algn="l"/>
              </a:tabLst>
              <a:defRPr sz="16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Старайтесь никогда не терять из виду вашу карту.</a:t>
            </a:r>
            <a:endParaRPr lang="ru-RU" sz="1200" dirty="0">
              <a:solidFill>
                <a:srgbClr val="FFFFFF"/>
              </a:solidFill>
              <a:latin typeface="Proxima Nova Rg" panose="02000506030000020004" pitchFamily="2" charset="0"/>
              <a:ea typeface="+mn-ea"/>
              <a:cs typeface="+mn-cs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174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Допустим, вы всегда снимаете деньги только в кассе банка, картой и вовсе </a:t>
            </a:r>
            <a:br>
              <a:rPr lang="ru-RU" dirty="0"/>
            </a:br>
            <a:r>
              <a:rPr lang="ru-RU" dirty="0"/>
              <a:t>не рассчитываетесь. Вы чувствуете себя в безопасности. Вдруг вам приходит </a:t>
            </a:r>
            <a:br>
              <a:rPr lang="ru-RU" dirty="0"/>
            </a:br>
            <a:r>
              <a:rPr lang="ru-RU" dirty="0"/>
              <a:t>СМС или письмо «от банка» со ссылкой, просьбой перезвонить по неизвестному </a:t>
            </a:r>
            <a:br>
              <a:rPr lang="ru-RU" dirty="0"/>
            </a:br>
            <a:r>
              <a:rPr lang="ru-RU" dirty="0"/>
              <a:t>номеру или уведомлением о неожиданном крупном выигрыше. </a:t>
            </a:r>
          </a:p>
          <a:p>
            <a:endParaRPr lang="ru-RU" dirty="0"/>
          </a:p>
          <a:p>
            <a:r>
              <a:rPr lang="ru-RU" dirty="0"/>
              <a:t>Или звонят от имени банка и просят сообщить личные данные, </a:t>
            </a:r>
            <a:r>
              <a:rPr lang="ru-RU" dirty="0" err="1"/>
              <a:t>пин</a:t>
            </a:r>
            <a:r>
              <a:rPr lang="ru-RU" dirty="0"/>
              <a:t>-код </a:t>
            </a:r>
            <a:br>
              <a:rPr lang="ru-RU" dirty="0"/>
            </a:br>
            <a:r>
              <a:rPr lang="ru-RU" dirty="0"/>
              <a:t>от карты или номер СМС-подтверждения. Или пишут в социальных сетях </a:t>
            </a:r>
            <a:br>
              <a:rPr lang="ru-RU" dirty="0"/>
            </a:br>
            <a:r>
              <a:rPr lang="ru-RU" dirty="0"/>
              <a:t>от имени родственников или друзей, которые внезапно попали в беду </a:t>
            </a:r>
            <a:br>
              <a:rPr lang="ru-RU" dirty="0"/>
            </a:br>
            <a:r>
              <a:rPr lang="ru-RU" dirty="0"/>
              <a:t>(угодили в полицию, сбила машина, украли сумку) и просят перевести </a:t>
            </a:r>
            <a:br>
              <a:rPr lang="ru-RU" dirty="0"/>
            </a:br>
            <a:r>
              <a:rPr lang="ru-RU" dirty="0"/>
              <a:t>энную сумму денег на неизвестный счет.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10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69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indent="-174625">
              <a:buSzPct val="100000"/>
              <a:buFont typeface="Arial" panose="020B0604020202020204" pitchFamily="34" charset="0"/>
              <a:buChar char="•"/>
              <a:defRPr sz="1500" spc="-1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Не переходите по неизвестным ссылкам, не перезванивайте по сомнительным </a:t>
            </a:r>
            <a:br>
              <a:rPr lang="ru-RU" dirty="0"/>
            </a:br>
            <a:r>
              <a:rPr lang="ru-RU" dirty="0"/>
              <a:t>номерам. Даже если ссылка кажется надежной, а телефон верным, всегда сверяйте адреса с доменными именами официальных сайтов организаций, а номера </a:t>
            </a:r>
            <a:br>
              <a:rPr lang="ru-RU" dirty="0"/>
            </a:br>
            <a:r>
              <a:rPr lang="ru-RU" dirty="0"/>
              <a:t>проверяйте в официальных справочниках. </a:t>
            </a:r>
          </a:p>
          <a:p>
            <a:pPr marL="182563" indent="-174625">
              <a:buSzPct val="100000"/>
              <a:buFont typeface="Arial" panose="020B0604020202020204" pitchFamily="34" charset="0"/>
              <a:buChar char="•"/>
              <a:defRPr sz="1500" spc="-1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74625">
              <a:buSzPct val="100000"/>
              <a:buFont typeface="Arial" panose="020B0604020202020204" pitchFamily="34" charset="0"/>
              <a:buChar char="•"/>
              <a:defRPr sz="1500" spc="-1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Если вам приходит СМС о зачислении средств (и сообщение похоже на привычное уведомление СМС-банка), а затем звонит якобы растяпа, который по ошибке зачислил вам деньги и просит вернуть, не спешите ничего возвращать. Такая ситуация больше похожа на мошенническую схему: скорее всего, деньги не приходили, СМС не от вашего банка, а звонил вам злоумышленник. Проверяйте состояние вашего счета, закажите выписку в онлайн-банке или позвоните в банк, прежде чем переводить кому-то деньги. </a:t>
            </a:r>
          </a:p>
          <a:p>
            <a:pPr>
              <a:defRPr sz="1600" spc="-32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buSzPct val="100000"/>
              <a:buFont typeface="Arial" panose="020B0604020202020204" pitchFamily="34" charset="0"/>
              <a:buChar char="•"/>
              <a:defRPr sz="1600" spc="-32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Если вам приходит уведомление «подтвердите покупку» и код, а следом раздается </a:t>
            </a:r>
            <a:br>
              <a:rPr lang="ru-RU" dirty="0"/>
            </a:br>
            <a:r>
              <a:rPr lang="ru-RU" dirty="0"/>
              <a:t>звонок — опять же от рассеянного человека, который говорит, что по ошибке указал </a:t>
            </a:r>
            <a:br>
              <a:rPr lang="ru-RU" dirty="0"/>
            </a:br>
            <a:r>
              <a:rPr lang="ru-RU" dirty="0"/>
              <a:t>ваш телефонный номер, и просит вас продиктовать ему код, — ни в коем случае </a:t>
            </a:r>
            <a:br>
              <a:rPr lang="ru-RU" dirty="0"/>
            </a:br>
            <a:r>
              <a:rPr lang="ru-RU" dirty="0"/>
              <a:t>не делайте этого. Мошенники пытаются выманить у вас код, чтобы списать </a:t>
            </a:r>
            <a:br>
              <a:rPr lang="ru-RU" dirty="0"/>
            </a:br>
            <a:r>
              <a:rPr lang="ru-RU" dirty="0"/>
              <a:t>с вашего счета деньги (или подписать вас на ненужный вам платный сервис).</a:t>
            </a:r>
          </a:p>
          <a:p>
            <a:pPr marL="182563" indent="-182563">
              <a:buSzPct val="100000"/>
              <a:buFont typeface="Arial" panose="020B0604020202020204" pitchFamily="34" charset="0"/>
              <a:buChar char="•"/>
              <a:defRPr sz="1600" spc="-32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buSzPct val="100000"/>
              <a:buFont typeface="Arial" panose="020B0604020202020204" pitchFamily="34" charset="0"/>
              <a:buChar char="•"/>
              <a:defRPr sz="1600" spc="-32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Не сообщайте персональные данные, а уж тем более пароли и коды, </a:t>
            </a:r>
            <a:br>
              <a:rPr lang="ru-RU" dirty="0"/>
            </a:br>
            <a:r>
              <a:rPr lang="ru-RU" dirty="0"/>
              <a:t>никому. Сотрудникам банка они не нужны, а мошенникам откроют </a:t>
            </a:r>
            <a:br>
              <a:rPr lang="ru-RU" dirty="0"/>
            </a:br>
            <a:r>
              <a:rPr lang="ru-RU" dirty="0"/>
              <a:t>доступ к вашим деньгам.</a:t>
            </a:r>
          </a:p>
          <a:p>
            <a:pPr marL="182563" indent="-182563">
              <a:buSzPct val="100000"/>
              <a:buFont typeface="Arial" panose="020B0604020202020204" pitchFamily="34" charset="0"/>
              <a:buChar char="•"/>
              <a:defRPr sz="1600" spc="-32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Не храните данные карт на компьютере или в смартфоне.</a:t>
            </a:r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Проверяйте информацию. Если вам говорят, будто вы что-то выиграли </a:t>
            </a:r>
            <a:br>
              <a:rPr lang="ru-RU" dirty="0"/>
            </a:br>
            <a:r>
              <a:rPr lang="ru-RU" dirty="0"/>
              <a:t>или с вашей карты «случайно» списали деньги и нужно назвать свои данные, </a:t>
            </a:r>
            <a:br>
              <a:rPr lang="ru-RU" dirty="0"/>
            </a:br>
            <a:r>
              <a:rPr lang="ru-RU" dirty="0"/>
              <a:t>чтобы остановить операцию, закончите разговор и перезвоните в банк </a:t>
            </a:r>
            <a:br>
              <a:rPr lang="ru-RU" dirty="0"/>
            </a:br>
            <a:r>
              <a:rPr lang="ru-RU" dirty="0"/>
              <a:t>по номеру телефона, указанному на обратной стороне вашей карты. </a:t>
            </a:r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Если вам сообщают, что родственники или друзья попали в беду, </a:t>
            </a:r>
            <a:br>
              <a:rPr lang="ru-RU" dirty="0"/>
            </a:br>
            <a:r>
              <a:rPr lang="ru-RU" dirty="0"/>
              <a:t>постарайтесь связаться с ними напрямую.</a:t>
            </a:r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Установите антивирус на компьютер и себе, и пожилым родственникам.</a:t>
            </a:r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82563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Объясните пожилым родственникам и подросткам эти простые правила. </a:t>
            </a:r>
          </a:p>
          <a:p>
            <a:pPr marL="182563" indent="-182563">
              <a:buSzPct val="100000"/>
              <a:buFont typeface="Arial" panose="020B0604020202020204" pitchFamily="34" charset="0"/>
              <a:buChar char="•"/>
              <a:defRPr sz="1600" spc="-32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82563" indent="-174625">
              <a:buSzPct val="100000"/>
              <a:buFont typeface="Arial" panose="020B0604020202020204" pitchFamily="34" charset="0"/>
              <a:buChar char="•"/>
              <a:defRPr sz="1500" spc="-14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39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4595751" cy="5143500"/>
          </a:xfrm>
          <a:prstGeom prst="rect">
            <a:avLst/>
          </a:prstGeom>
          <a:solidFill>
            <a:srgbClr val="FCC4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2" y="2939432"/>
            <a:ext cx="3872101" cy="12414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9" y="950026"/>
            <a:ext cx="3876612" cy="171175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14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378" y="42039"/>
            <a:ext cx="1518583" cy="60912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0" y="1751899"/>
            <a:ext cx="4228360" cy="1241426"/>
          </a:xfrm>
          <a:prstGeom prst="rect">
            <a:avLst/>
          </a:prstGeom>
        </p:spPr>
        <p:txBody>
          <a:bodyPr/>
          <a:lstStyle>
            <a:lvl1pPr marL="285750" indent="-285750"/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7" y="452042"/>
            <a:ext cx="6138864" cy="1183076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/>
          </a:lstStyle>
          <a:p>
            <a:r>
              <a:t>Текст заголовка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10"/>
          <p:cNvSpPr/>
          <p:nvPr/>
        </p:nvSpPr>
        <p:spPr>
          <a:xfrm>
            <a:off x="0" y="2939432"/>
            <a:ext cx="9155874" cy="2204068"/>
          </a:xfrm>
          <a:prstGeom prst="rect">
            <a:avLst/>
          </a:prstGeom>
          <a:solidFill>
            <a:srgbClr val="FCC4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2" y="3253837"/>
            <a:ext cx="3598968" cy="161504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Подзаголовок 2"/>
          <p:cNvSpPr txBox="1"/>
          <p:nvPr/>
        </p:nvSpPr>
        <p:spPr>
          <a:xfrm>
            <a:off x="4619499" y="3253837"/>
            <a:ext cx="3871356" cy="1615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Образец подзаголовка</a:t>
            </a:r>
          </a:p>
        </p:txBody>
      </p:sp>
      <p:pic>
        <p:nvPicPr>
          <p:cNvPr id="42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98" y="747901"/>
            <a:ext cx="3878480" cy="155570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0" y="1751899"/>
            <a:ext cx="4228360" cy="1241426"/>
          </a:xfrm>
          <a:prstGeom prst="rect">
            <a:avLst/>
          </a:prstGeom>
        </p:spPr>
        <p:txBody>
          <a:bodyPr/>
          <a:lstStyle>
            <a:lvl1pPr marL="285750" indent="-285750"/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7" y="452042"/>
            <a:ext cx="6138864" cy="1183076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/>
          </a:lstStyle>
          <a:p>
            <a:r>
              <a:t>Текст заголовка</a:t>
            </a:r>
          </a:p>
        </p:txBody>
      </p: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0"/>
          <p:cNvSpPr/>
          <p:nvPr/>
        </p:nvSpPr>
        <p:spPr>
          <a:xfrm>
            <a:off x="0" y="2939432"/>
            <a:ext cx="9155874" cy="2204068"/>
          </a:xfrm>
          <a:prstGeom prst="rect">
            <a:avLst/>
          </a:prstGeom>
          <a:solidFill>
            <a:srgbClr val="FCC4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2" y="3253837"/>
            <a:ext cx="3598968" cy="161504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1" name="Подзаголовок 2"/>
          <p:cNvSpPr txBox="1"/>
          <p:nvPr/>
        </p:nvSpPr>
        <p:spPr>
          <a:xfrm>
            <a:off x="4619499" y="3253837"/>
            <a:ext cx="3871356" cy="1615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Образец подзаголовка</a:t>
            </a:r>
          </a:p>
        </p:txBody>
      </p:sp>
      <p:pic>
        <p:nvPicPr>
          <p:cNvPr id="62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98" y="747901"/>
            <a:ext cx="3878480" cy="1555701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2" y="2939432"/>
            <a:ext cx="3872101" cy="12414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9" y="950026"/>
            <a:ext cx="3876612" cy="171175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3" name="Рисунок 1" descr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920" y="-977900"/>
            <a:ext cx="1903680" cy="763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0" y="1751899"/>
            <a:ext cx="4228360" cy="1241426"/>
          </a:xfrm>
          <a:prstGeom prst="rect">
            <a:avLst/>
          </a:prstGeom>
        </p:spPr>
        <p:txBody>
          <a:bodyPr/>
          <a:lstStyle>
            <a:lvl1pPr marL="285750" indent="-285750"/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9" y="468600"/>
            <a:ext cx="4232872" cy="993776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Текст заголовка</a:t>
            </a:r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2071769"/>
            <a:ext cx="9144000" cy="99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50921" y="4612883"/>
            <a:ext cx="284372" cy="28080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28650" marR="0" indent="-171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20139" marR="0" indent="-2057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400255-62C7-2E4C-A3B8-B77F467D2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FF54BE-7813-2448-8435-9645BF9C2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4629B8-86EA-FA40-A8F8-B50DC7936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407D30-4A94-A148-B9C8-49BB81F05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D807E8-11A6-A748-B26D-5DD7AAACF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AE6400-71C8-5C4A-819D-F188A53F8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D539CA-698E-D54B-AEFE-53F8F9802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834AC9-96AE-4349-B08C-BE40984E9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0F3BF3-A8C1-8B44-90FD-20BAC5051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0B8DA-2B4D-0C41-A94D-E3ED880B7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B6F767-DD4A-C44E-8621-61DB1F373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2B33E9-F9A8-2C4C-A3AE-4BEE0B635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D66F67-61EA-5B42-B904-F2E96A805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6A374-137E-0F40-A3FA-868869DC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51E4BE-67C0-F74D-BAF5-83D6E50F7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Рисунок 1" descr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336" y="-62231"/>
            <a:ext cx="2847320" cy="4246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DCC5A1-9E90-0A47-9CB8-5322B257C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2DEDB3-9C98-9B4F-B899-A68E88FDA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17F479-56B3-EA43-931E-4D162A6CD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91296-B7E3-0443-B807-9BDE16622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456B0A-160E-594E-9AC8-B0AB718B5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CB1B48-AFAC-6C44-AE46-3B757719B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10EEBD-8EA1-034B-A4F4-4B3F79CA3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97BD39-65E6-CF4D-82B3-4F122ACE7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4C11DF-0606-C347-A72B-B39D26C88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DE5B6B-79AE-4A4C-A022-4507A8A3D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687580-A109-5542-ADC0-1051431B8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66958C-9C83-954C-84DF-D29EE8F47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01B8B7-EDD8-A445-B802-33C4A1DC1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ED63B2-329F-9F45-BE6C-FBBEDD770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8EC2EC-3E2A-2040-B63B-69C333DF2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2543F0-AA79-3848-8902-032FFE9B4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Подзаголовок 2"/>
          <p:cNvSpPr txBox="1"/>
          <p:nvPr/>
        </p:nvSpPr>
        <p:spPr>
          <a:xfrm>
            <a:off x="9353701" y="2011827"/>
            <a:ext cx="3717721" cy="2778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18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Как?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1800">
                <a:solidFill>
                  <a:schemeClr val="accent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t>С помощью онлайн-сервисов, приложений на телефоне или </a:t>
            </a:r>
            <a:br/>
            <a:r>
              <a:t>на бумаге.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18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Сколько?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1800">
                <a:solidFill>
                  <a:schemeClr val="accent4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t>2–3 месяцев хватит, чтобы составить картину доходов и трат.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7ACCF-0DA8-3F41-B16F-E797F2104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2579</Words>
  <Application>Microsoft Macintosh PowerPoint</Application>
  <PresentationFormat>Экран (16:9)</PresentationFormat>
  <Paragraphs>157</Paragraphs>
  <Slides>32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Proxima Nova</vt:lpstr>
      <vt:lpstr>Proxima Nova Rg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ФИНАНСОВОЕ МОШЕННИЧЕСТВО</dc:title>
  <cp:lastModifiedBy>Microsoft Office User</cp:lastModifiedBy>
  <cp:revision>12</cp:revision>
  <dcterms:modified xsi:type="dcterms:W3CDTF">2021-08-10T07:23:23Z</dcterms:modified>
</cp:coreProperties>
</file>