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95" r:id="rId14"/>
    <p:sldId id="269" r:id="rId15"/>
    <p:sldId id="270" r:id="rId16"/>
    <p:sldId id="271" r:id="rId17"/>
    <p:sldId id="272" r:id="rId18"/>
    <p:sldId id="273" r:id="rId19"/>
    <p:sldId id="296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3" r:id="rId41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62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769E2A6-1F9C-4F4A-AB86-1AE3E49D5F4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11653A3-8D69-49E3-9654-1ED11D46C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2A6-1F9C-4F4A-AB86-1AE3E49D5F4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53A3-8D69-49E3-9654-1ED11D46C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2A6-1F9C-4F4A-AB86-1AE3E49D5F4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53A3-8D69-49E3-9654-1ED11D46C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2A6-1F9C-4F4A-AB86-1AE3E49D5F4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53A3-8D69-49E3-9654-1ED11D46C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2A6-1F9C-4F4A-AB86-1AE3E49D5F4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53A3-8D69-49E3-9654-1ED11D46C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2A6-1F9C-4F4A-AB86-1AE3E49D5F4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53A3-8D69-49E3-9654-1ED11D46C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69E2A6-1F9C-4F4A-AB86-1AE3E49D5F4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1653A3-8D69-49E3-9654-1ED11D46C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769E2A6-1F9C-4F4A-AB86-1AE3E49D5F4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11653A3-8D69-49E3-9654-1ED11D46C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2A6-1F9C-4F4A-AB86-1AE3E49D5F4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53A3-8D69-49E3-9654-1ED11D46C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2A6-1F9C-4F4A-AB86-1AE3E49D5F4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53A3-8D69-49E3-9654-1ED11D46C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E2A6-1F9C-4F4A-AB86-1AE3E49D5F4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53A3-8D69-49E3-9654-1ED11D46C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769E2A6-1F9C-4F4A-AB86-1AE3E49D5F4B}" type="datetimeFigureOut">
              <a:rPr lang="ru-RU" smtClean="0"/>
              <a:pPr/>
              <a:t>21.08.2023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11653A3-8D69-49E3-9654-1ED11D46C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Справочная правовая система </a:t>
            </a:r>
            <a:br>
              <a:rPr lang="ru-RU" b="1" i="1" dirty="0"/>
            </a:br>
            <a:r>
              <a:rPr lang="ru-RU" b="1" i="1" dirty="0"/>
              <a:t>«Консультант Плюс»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3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b="1" u="sng" dirty="0" smtClean="0"/>
              <a:t>Органы власти и управления.</a:t>
            </a:r>
            <a:r>
              <a:rPr lang="ru-RU" dirty="0" smtClean="0"/>
              <a:t> Заключено более 50 прямых договоров об информационном обмене между АО «Консультант Плюс» и органами власти и управления, согласно которым новые документы немедленно передаются в АО «Консультант Плюс».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b="1" u="sng" dirty="0" smtClean="0"/>
              <a:t> </a:t>
            </a:r>
            <a:r>
              <a:rPr lang="ru-RU" b="1" u="sng" dirty="0" smtClean="0"/>
              <a:t>«Консультант Плюс».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Здесь полученные документы подвергаются юридической обработке, в результате которой определяется место документа в тематической классификации, дается подробная справка о документе, устанавливаются связи между документами, составляются новые редакции документов, добавляются примечания в тексте и примечания в документе, устанавливается его статус</a:t>
            </a:r>
            <a:r>
              <a:rPr lang="ru-RU" dirty="0" smtClean="0"/>
              <a:t>: </a:t>
            </a:r>
            <a:r>
              <a:rPr lang="ru-RU" b="1" dirty="0" smtClean="0"/>
              <a:t>действует</a:t>
            </a:r>
            <a:r>
              <a:rPr lang="ru-RU" b="1" dirty="0" smtClean="0"/>
              <a:t>, был изменен, утратил силу, недействующая редакция, не применяется.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Также проверяется текст документа на соответствие оригиналу.</a:t>
            </a:r>
            <a:br>
              <a:rPr lang="ru-RU" dirty="0" smtClean="0"/>
            </a:br>
            <a:r>
              <a:rPr lang="ru-RU" dirty="0" smtClean="0"/>
              <a:t>В результате этой работы формируется файл пополнения, который ежедневно в 13:00 передается во все регионы страны по каналам связи.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b="1" u="sng" dirty="0" smtClean="0"/>
              <a:t>Региональные представительства </a:t>
            </a:r>
            <a:r>
              <a:rPr lang="ru-RU" b="1" u="sng" dirty="0" smtClean="0"/>
              <a:t> </a:t>
            </a:r>
            <a:r>
              <a:rPr lang="ru-RU" b="1" u="sng" dirty="0" smtClean="0"/>
              <a:t>«Консультант Плюс».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Представительства занимаются доставкой информации до конечного пользователя: либо курьером (4), либо по телефонной линии (5). Кроме этого представительства выполняют техническое и информационное обслуживание клиентов.</a:t>
            </a:r>
          </a:p>
          <a:p>
            <a:pPr lvl="0">
              <a:buNone/>
            </a:pPr>
            <a:r>
              <a:rPr lang="ru-RU" dirty="0" smtClean="0"/>
              <a:t>4) и 5) </a:t>
            </a:r>
            <a:r>
              <a:rPr lang="ru-RU" b="1" u="sng" dirty="0" smtClean="0"/>
              <a:t>Персональные компьютеры конечных пользователей.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Пользователи:</a:t>
            </a:r>
            <a:r>
              <a:rPr lang="ru-RU" dirty="0" smtClean="0"/>
              <a:t> юристы, экономисты, менеджеры, землеустроители и другие специалисты.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1.3. </a:t>
            </a:r>
            <a:r>
              <a:rPr lang="ru-RU" b="1" i="1" dirty="0" smtClean="0"/>
              <a:t>Запуск программы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Рабочий стол ® Браузер ® </a:t>
            </a:r>
            <a:r>
              <a:rPr lang="en-US" b="1" i="1" dirty="0" smtClean="0"/>
              <a:t>http://www.consultant.ru/</a:t>
            </a:r>
            <a:r>
              <a:rPr lang="ru-RU" b="1" i="1" dirty="0" smtClean="0"/>
              <a:t> </a:t>
            </a:r>
            <a:r>
              <a:rPr lang="ru-RU" b="1" i="1" dirty="0" smtClean="0"/>
              <a:t>® </a:t>
            </a:r>
            <a:r>
              <a:rPr lang="ru-RU" b="1" i="1" dirty="0" smtClean="0"/>
              <a:t>®Начать работу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500306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Быстрый поиск документа по известным реквизитам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 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Найдите Постановление Правительства РФ от 15.06.2007 N 375 "Об утверждении Положения об особенностях порядка исчисления пособий по временной нетрудоспособности, по беременности и родам гражданам, подлежащим обязательному социальному страхованию" в следующих трех случаях:</a:t>
            </a:r>
          </a:p>
          <a:p>
            <a:pPr>
              <a:buNone/>
            </a:pPr>
            <a:r>
              <a:rPr lang="ru-RU" dirty="0" smtClean="0"/>
              <a:t>1) если известны номер и примерная дата принятия документа</a:t>
            </a:r>
          </a:p>
          <a:p>
            <a:pPr>
              <a:buNone/>
            </a:pPr>
            <a:r>
              <a:rPr lang="ru-RU" dirty="0" smtClean="0"/>
              <a:t>2) если известны номер и вид документа;</a:t>
            </a:r>
          </a:p>
          <a:p>
            <a:pPr>
              <a:buNone/>
            </a:pPr>
            <a:r>
              <a:rPr lang="ru-RU" dirty="0" smtClean="0"/>
              <a:t>3) если известны номер и орган, принявший этот документ.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1) если известны номер и примерная дата принятия документа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9478" r="32211" b="33656"/>
          <a:stretch>
            <a:fillRect/>
          </a:stretch>
        </p:blipFill>
        <p:spPr bwMode="auto">
          <a:xfrm>
            <a:off x="539552" y="2276872"/>
            <a:ext cx="782246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2) если известны номер и вид документа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839" r="32243" b="35917"/>
          <a:stretch>
            <a:fillRect/>
          </a:stretch>
        </p:blipFill>
        <p:spPr bwMode="auto">
          <a:xfrm>
            <a:off x="539552" y="1556792"/>
            <a:ext cx="747680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3) если известны номер и орган, принявший этот документ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839" r="30467" b="35917"/>
          <a:stretch>
            <a:fillRect/>
          </a:stretch>
        </p:blipFill>
        <p:spPr bwMode="auto">
          <a:xfrm>
            <a:off x="539552" y="2276872"/>
            <a:ext cx="78326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Пример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Найдите письмо </a:t>
            </a:r>
            <a:r>
              <a:rPr lang="ru-RU" dirty="0" err="1" smtClean="0"/>
              <a:t>Роструда</a:t>
            </a:r>
            <a:r>
              <a:rPr lang="ru-RU" dirty="0" smtClean="0"/>
              <a:t> от 23.06.2006 N 948-6 &lt;Исправление ошибок в трудовой книжке&gt; в следующих трех случаях:</a:t>
            </a:r>
          </a:p>
          <a:p>
            <a:r>
              <a:rPr lang="ru-RU" dirty="0" smtClean="0"/>
              <a:t>1) если известен номер этого документа;</a:t>
            </a:r>
          </a:p>
          <a:p>
            <a:r>
              <a:rPr lang="ru-RU" dirty="0" smtClean="0"/>
              <a:t>2) если известна дата принятия и орган, принявший этот документ;</a:t>
            </a:r>
          </a:p>
          <a:p>
            <a:r>
              <a:rPr lang="ru-RU" dirty="0" smtClean="0"/>
              <a:t>3) если известно название этого документа.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86058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Быстрый поиск документа без известных реквизитов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Знакомство с системами семейства «Консультант плюс», работа в программе «Консультант плюс» (интернет версия).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2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Пример 1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Необходимо найти документы, в которых содержится информация о правилах регистрации счетов- фактур с исправлениями.</a:t>
            </a:r>
          </a:p>
          <a:p>
            <a:pPr>
              <a:buNone/>
            </a:pPr>
            <a:r>
              <a:rPr lang="ru-RU" i="1" dirty="0" smtClean="0"/>
              <a:t>Технология выполнения: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Выбрать вкладку Карточка поиска.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 поле Текст документа ввести - Регистрация счетов-фактур с исправлениями.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Построить список документов.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Открыть документ.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9530" t="15000" r="156" b="4999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/>
          <a:lstStyle/>
          <a:p>
            <a:r>
              <a:rPr lang="ru-RU" b="1" i="1" dirty="0" smtClean="0"/>
              <a:t>Пример 2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Найти документ, которым направлено разъяснение о том, облагается ли повышенная стипендия налогом. При этом неизвестно, кем принят этот документ: то ли </a:t>
            </a:r>
            <a:r>
              <a:rPr lang="ru-RU" dirty="0" err="1" smtClean="0"/>
              <a:t>Минобразованием</a:t>
            </a:r>
            <a:r>
              <a:rPr lang="ru-RU" dirty="0" smtClean="0"/>
              <a:t> РФ, то ли </a:t>
            </a:r>
            <a:r>
              <a:rPr lang="ru-RU" dirty="0" err="1" smtClean="0"/>
              <a:t>Рособразованием</a:t>
            </a:r>
            <a:r>
              <a:rPr lang="ru-RU" dirty="0" smtClean="0"/>
              <a:t>, то ли </a:t>
            </a:r>
            <a:r>
              <a:rPr lang="ru-RU" dirty="0" err="1" smtClean="0"/>
              <a:t>Минобрнауки</a:t>
            </a:r>
            <a:r>
              <a:rPr lang="ru-RU" dirty="0" smtClean="0"/>
              <a:t> РФ</a:t>
            </a:r>
          </a:p>
          <a:p>
            <a:pPr>
              <a:buNone/>
            </a:pPr>
            <a:r>
              <a:rPr lang="ru-RU" i="1" dirty="0" smtClean="0"/>
              <a:t>Технология выполнения: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1Карточка поиска.</a:t>
            </a:r>
          </a:p>
          <a:p>
            <a:pPr>
              <a:buNone/>
            </a:pPr>
            <a:r>
              <a:rPr lang="ru-RU" dirty="0" smtClean="0"/>
              <a:t>2. В поле «Принявший орган» последовательно выберем значения: МИНОБРНАУКИ РОССИИ, РОСОБРАЗОВАНИЕ, МИНОБРАЗОВАНИЕ РОССИИ, отмечая их каждый раз галочкой.</a:t>
            </a:r>
          </a:p>
          <a:p>
            <a:pPr>
              <a:buNone/>
            </a:pPr>
            <a:r>
              <a:rPr lang="ru-RU" dirty="0" smtClean="0"/>
              <a:t>3. Соединим их логическим условием ИЛИ.</a:t>
            </a:r>
          </a:p>
          <a:p>
            <a:pPr>
              <a:buNone/>
            </a:pPr>
            <a:r>
              <a:rPr lang="ru-RU" dirty="0" smtClean="0"/>
              <a:t>4. В поле «Текст документа» введем: СТИПЕНДИЯ НАЛОГ.</a:t>
            </a:r>
          </a:p>
          <a:p>
            <a:pPr>
              <a:buNone/>
            </a:pPr>
            <a:r>
              <a:rPr lang="ru-RU" dirty="0" smtClean="0"/>
              <a:t>5. Построим список документов</a:t>
            </a:r>
          </a:p>
          <a:p>
            <a:pPr>
              <a:buNone/>
            </a:pPr>
            <a:r>
              <a:rPr lang="ru-RU" dirty="0" smtClean="0"/>
              <a:t>6. Будет найдено Письмо </a:t>
            </a:r>
            <a:r>
              <a:rPr lang="ru-RU" dirty="0" err="1" smtClean="0"/>
              <a:t>Рособразования</a:t>
            </a:r>
            <a:r>
              <a:rPr lang="ru-RU" dirty="0" smtClean="0"/>
              <a:t> от 15.03.2005 № 16-55-69ин/04-06&lt;Об освобождении от налогообложения стипендий&gt;, из которого мы узнаем, что студенческие стипендии НДФЛ не облагаются.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9531" t="9166" r="6250" b="35833"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Пример 3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Найдите документ, принятый в первом квартале 2014 года, которым устанавливается коэффициент индексации социальной пенсии</a:t>
            </a:r>
          </a:p>
          <a:p>
            <a:pPr>
              <a:buNone/>
            </a:pPr>
            <a:r>
              <a:rPr lang="ru-RU" i="1" dirty="0" smtClean="0"/>
              <a:t>Технология выполнения: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Поле "Текст документа" - " ИНДЕКСАЦИЯ СОЦИАЛЬНОЙ ПЕНСИИ ".</a:t>
            </a:r>
          </a:p>
          <a:p>
            <a:pPr>
              <a:buNone/>
            </a:pPr>
            <a:r>
              <a:rPr lang="ru-RU" dirty="0" smtClean="0"/>
              <a:t>2. В поле "Дата": С 01.01.2014 ПО 31.03.2014</a:t>
            </a:r>
          </a:p>
          <a:p>
            <a:pPr>
              <a:buNone/>
            </a:pPr>
            <a:r>
              <a:rPr lang="ru-RU" dirty="0" smtClean="0"/>
              <a:t>3 Строим список документов.</a:t>
            </a:r>
          </a:p>
          <a:p>
            <a:pPr>
              <a:buNone/>
            </a:pPr>
            <a:r>
              <a:rPr lang="ru-RU" dirty="0" smtClean="0"/>
              <a:t>4. Открываем документ.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9531" t="8333" r="8593" b="4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Самостоятельно: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Найти документы, в которых сказано о том, где расположен и из чего состоит штрих-код налоговых деклараций и иных документов, предоставляемых в налоговые органы.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Найти документ, определяющий размер возмещения по застрахованному вкладу в банках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Найти правила ввоза в РФ валюты и ценных бумаг.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285992"/>
            <a:ext cx="7858180" cy="17145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Быстрый поиск документов по практическому вопросу с помощью «Правового навигатора»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Пример 1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Найти классификацию основных средств, включаемых в амортизационные группы.</a:t>
            </a:r>
          </a:p>
          <a:p>
            <a:pPr>
              <a:buNone/>
            </a:pPr>
            <a:r>
              <a:rPr lang="ru-RU" i="1" dirty="0" smtClean="0"/>
              <a:t>Технология выполнения: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Выбрать вкладку Правовой навигатор.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 строке «Найти слова» набрать - ОС Классификация.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Отметить - Классификация ОС. Амортизационные группы.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Построить список документов.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30000" t="10000" r="1562" b="9999"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Назначение и возможности программы.</a:t>
            </a:r>
          </a:p>
          <a:p>
            <a:pPr lvl="0"/>
            <a:r>
              <a:rPr lang="ru-RU" sz="2400" dirty="0" smtClean="0"/>
              <a:t>Состав систем семейства «Консультант Плюс» по законодательству РФ.</a:t>
            </a:r>
          </a:p>
          <a:p>
            <a:pPr lvl="0"/>
            <a:r>
              <a:rPr lang="ru-RU" sz="2400" dirty="0" smtClean="0"/>
              <a:t>Пополнение системы «Консультант Плюс».</a:t>
            </a:r>
          </a:p>
          <a:p>
            <a:pPr lvl="0"/>
            <a:r>
              <a:rPr lang="ru-RU" sz="2400" dirty="0" smtClean="0"/>
              <a:t>Запуск программы «Консультант Плюс».</a:t>
            </a:r>
          </a:p>
          <a:p>
            <a:pPr lvl="0"/>
            <a:r>
              <a:rPr lang="ru-RU" sz="2400" dirty="0" smtClean="0"/>
              <a:t>Работа  в программе «Консультант Плюс»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7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Пример 2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dirty="0" smtClean="0"/>
              <a:t>Гражданин А. добирался на работу транспортом предприятия. Выходя из автобуса, поскользнулся и травмировал ногу. Выясните, за счет каких источников финансируется выплата пособия по временной нетрудоспособности в этом случае (несчастный случай на производстве)</a:t>
            </a:r>
          </a:p>
          <a:p>
            <a:pPr>
              <a:buNone/>
            </a:pPr>
            <a:r>
              <a:rPr lang="ru-RU" sz="3400" i="1" dirty="0" smtClean="0"/>
              <a:t>Технология выполнения</a:t>
            </a: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1. Выбираем "Правовой навигатор".</a:t>
            </a:r>
          </a:p>
          <a:p>
            <a:pPr>
              <a:buNone/>
            </a:pPr>
            <a:r>
              <a:rPr lang="ru-RU" sz="3400" dirty="0" smtClean="0"/>
              <a:t>2. В строке набираем «БОЛЬНИЧНЫЙ НЕСЧАСТНЫЙ СЛУЧАЙ»</a:t>
            </a:r>
          </a:p>
          <a:p>
            <a:pPr>
              <a:buNone/>
            </a:pPr>
            <a:r>
              <a:rPr lang="ru-RU" sz="3400" dirty="0" smtClean="0"/>
              <a:t>3. В группе понятий «БОЛЬНИЧНЫЙ ЛИСТ» выбираем ключевое понятие «БОЛЬНИЧНЫЙ ЛИСТ ПРИ ТРАВМЕ НА ПРОИЗВОДСТВЕ».</a:t>
            </a:r>
          </a:p>
          <a:p>
            <a:pPr>
              <a:buNone/>
            </a:pPr>
            <a:r>
              <a:rPr lang="ru-RU" sz="3400" dirty="0" smtClean="0"/>
              <a:t>4. Строим список документов.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9062" t="9167" b="21666"/>
          <a:stretch>
            <a:fillRect/>
          </a:stretch>
        </p:blipFill>
        <p:spPr bwMode="auto">
          <a:xfrm>
            <a:off x="1" y="692696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Самостоятельно: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Найти тарифы страховых взносов на обязательное пенсионное страхование, действующие в настоящее время.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Нужно определить, каким образом оплачивается сдельная работа в выходные или праздничные дни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Найти информацию касающуюся порядка проведения налоговых проверок.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285992"/>
            <a:ext cx="785818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III. Поиск документов по практическому вопросу с помощью «Быстрого поиска»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Пример 1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Необходимо найти Федеральный закон "О государственной регистрации юридических лиц и индивидуальных предпринимателей"</a:t>
            </a:r>
          </a:p>
          <a:p>
            <a:pPr>
              <a:buNone/>
            </a:pPr>
            <a:r>
              <a:rPr lang="ru-RU" i="1" dirty="0" smtClean="0"/>
              <a:t>Технология выполнения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В строке Быстрого поиска зададим: ЗАКОН О ГОСРЕГИСТРАЦИИ ЮРЛИЦ</a:t>
            </a:r>
          </a:p>
          <a:p>
            <a:pPr>
              <a:buNone/>
            </a:pPr>
            <a:r>
              <a:rPr lang="ru-RU" dirty="0" smtClean="0"/>
              <a:t>2. Строим список документов. Искомый документ будет находиться вверху списка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1875" t="9166" r="22187" b="32500"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Пример 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Выясним, какова продолжительность отпуска для сдачи </a:t>
            </a:r>
            <a:r>
              <a:rPr lang="ru-RU" dirty="0" err="1" smtClean="0"/>
              <a:t>госэкзаменов</a:t>
            </a:r>
            <a:r>
              <a:rPr lang="ru-RU" dirty="0" smtClean="0"/>
              <a:t> работникам-студентам, обучающимся по очной форме обучения</a:t>
            </a:r>
          </a:p>
          <a:p>
            <a:pPr>
              <a:buNone/>
            </a:pPr>
            <a:r>
              <a:rPr lang="ru-RU" i="1" dirty="0" smtClean="0"/>
              <a:t>Технология выполнения</a:t>
            </a: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 строке Быстрого поиска зададим: ОТПУСК ДЛЯ СДАЧИ ГОСЭКЗАМЕНОВ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Откроем Трудовой кодекс РФ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ст. 173 «Гарантии и компенсации работникам, совмещающим работу с обучением в образовательных учреждениях высшего профессионального образования, и работникам, поступающим в указанные образовательные учреждения» дан ответ на вопрос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t="9166" r="12812" b="5000"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Самостоятельно: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Выясните, может ли неработающая мать отказаться от использования стандартного налогового вычета по НДФЛ на ребенка в пользу работающего отца ребенка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Найдите описание образца международного водительского удостоверения. Дополнительно выясните, можно ли для такого документа сфотографироваться в головном уборе.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Найдите Правила подсчета и подтверждения страхового стажа для определения размеров пособий по временной нетрудоспособности, по беременности и родам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Подводим итог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Назначение системы «Консультант Плюс»?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виды информации можно найти в программе «Консультант Плюс»?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инструменты поиска существуют в программе?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быстро найти документ по известным реквизитам?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быстро найти документ без известных реквизитов?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найти документы по практическому вопросу?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вы думаете, насколько в дальнейшей вашей профессиональной деятельности будет востребована практика применения СПС «</a:t>
            </a:r>
            <a:r>
              <a:rPr lang="ru-RU" dirty="0" smtClean="0"/>
              <a:t>Консультант Плюс</a:t>
            </a:r>
            <a:r>
              <a:rPr lang="ru-RU" dirty="0" smtClean="0"/>
              <a:t>»?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4000" i="1" dirty="0"/>
              <a:t>Ответьте, пожалуйста, на вопросы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такое справочно-правовая система (информационно-правовая система)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Основным назначением справочно-правовых систем является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Основные задачи, решаемые с помощью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СПС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Свойства СПС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Классификация СПС </a:t>
            </a: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Домашнее задание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Повторение изученного материала по рабочим тетрадям, составление презентации по работе с СПС «</a:t>
            </a:r>
            <a:r>
              <a:rPr lang="ru-RU" dirty="0" smtClean="0"/>
              <a:t>Консультант Плюс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(Презентация должна состоять не менее чем из 5 слайдов.</a:t>
            </a:r>
          </a:p>
          <a:p>
            <a:pPr>
              <a:buNone/>
            </a:pPr>
            <a:r>
              <a:rPr lang="ru-RU" dirty="0" smtClean="0"/>
              <a:t>Примерная тематика следующая:</a:t>
            </a:r>
          </a:p>
          <a:p>
            <a:pPr>
              <a:buNone/>
            </a:pPr>
            <a:r>
              <a:rPr lang="ru-RU" dirty="0" smtClean="0"/>
              <a:t>1 слайд – тематическая страничка СПС «</a:t>
            </a:r>
            <a:r>
              <a:rPr lang="ru-RU" dirty="0" smtClean="0"/>
              <a:t>Консультант Плюс</a:t>
            </a:r>
            <a:r>
              <a:rPr lang="ru-RU" dirty="0" smtClean="0"/>
              <a:t>»,</a:t>
            </a:r>
          </a:p>
          <a:p>
            <a:pPr>
              <a:buNone/>
            </a:pPr>
            <a:r>
              <a:rPr lang="ru-RU" dirty="0" smtClean="0"/>
              <a:t>2 слайд – основные возможности и преимущества СПС «</a:t>
            </a:r>
            <a:r>
              <a:rPr lang="ru-RU" dirty="0" smtClean="0"/>
              <a:t>Консультант Плюс</a:t>
            </a:r>
            <a:r>
              <a:rPr lang="ru-RU" dirty="0" smtClean="0"/>
              <a:t>»,</a:t>
            </a:r>
          </a:p>
          <a:p>
            <a:pPr>
              <a:buNone/>
            </a:pPr>
            <a:r>
              <a:rPr lang="ru-RU" dirty="0" smtClean="0"/>
              <a:t>3 слайд – содержание основных информационных банков СПС «</a:t>
            </a:r>
            <a:r>
              <a:rPr lang="ru-RU" dirty="0" smtClean="0"/>
              <a:t>Консультант Плюс</a:t>
            </a:r>
            <a:r>
              <a:rPr lang="ru-RU" dirty="0" smtClean="0"/>
              <a:t>»,</a:t>
            </a:r>
          </a:p>
          <a:p>
            <a:pPr>
              <a:buNone/>
            </a:pPr>
            <a:r>
              <a:rPr lang="ru-RU" dirty="0" smtClean="0"/>
              <a:t>4 слайд – основные инструменты работы (по видам информации),</a:t>
            </a:r>
          </a:p>
          <a:p>
            <a:pPr>
              <a:buNone/>
            </a:pPr>
            <a:r>
              <a:rPr lang="ru-RU" dirty="0" smtClean="0"/>
              <a:t>5 слайд – ваши впечатления о программе СПС «</a:t>
            </a:r>
            <a:r>
              <a:rPr lang="ru-RU" dirty="0" smtClean="0"/>
              <a:t>Консультант Плюс</a:t>
            </a:r>
            <a:r>
              <a:rPr lang="ru-RU" dirty="0" smtClean="0"/>
              <a:t>».)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/>
              <a:t>1.1. Назначение и возможности программы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Консультант Плюс</a:t>
            </a:r>
            <a:r>
              <a:rPr lang="ru-RU" dirty="0"/>
              <a:t> – это современная справочная система, обеспечивающая большое количество возможностей и удобств при работе с текстовыми правовыми документами.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0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Возможности: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Добывание, хранение и систематизация вышедших и выходящих документов;</a:t>
            </a:r>
          </a:p>
          <a:p>
            <a:pPr lvl="0"/>
            <a:r>
              <a:rPr lang="ru-RU" dirty="0" smtClean="0"/>
              <a:t>Быстрый поиск нужного документа в нужный момент времени;</a:t>
            </a:r>
          </a:p>
          <a:p>
            <a:pPr lvl="0"/>
            <a:r>
              <a:rPr lang="ru-RU" dirty="0" smtClean="0"/>
              <a:t>Получение новых документов, внесение изменений и дополнений в старые.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В программе применяются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Многоуровневый рубрикатор</a:t>
            </a:r>
            <a:r>
              <a:rPr lang="ru-RU" dirty="0" smtClean="0"/>
              <a:t>, базирующийся на общеправовом классификаторе отраслей законодательства.</a:t>
            </a:r>
          </a:p>
          <a:p>
            <a:pPr lvl="0"/>
            <a:r>
              <a:rPr lang="ru-RU" b="1" dirty="0" smtClean="0"/>
              <a:t>Папки документов</a:t>
            </a:r>
            <a:r>
              <a:rPr lang="ru-RU" dirty="0" smtClean="0"/>
              <a:t>, в которых пользователь может сохранять подборки документов, например по тематикам, производить их объединение или пересечение.</a:t>
            </a:r>
          </a:p>
          <a:p>
            <a:pPr lvl="0"/>
            <a:r>
              <a:rPr lang="ru-RU" b="1" dirty="0" smtClean="0"/>
              <a:t>Гипертекстовые ссылки</a:t>
            </a:r>
            <a:r>
              <a:rPr lang="ru-RU" dirty="0" smtClean="0"/>
              <a:t> – позволяют отслеживать взаимосвязи между документами и их редакциями. Щелкнув по гипертекстовой ссылке, можно перейти в текст другого документа.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Гипертекстовые ссылки бывают:</a:t>
            </a:r>
            <a:endParaRPr lang="ru-RU" dirty="0" smtClean="0"/>
          </a:p>
          <a:p>
            <a:pPr lvl="0"/>
            <a:r>
              <a:rPr lang="ru-RU" b="1" i="1" dirty="0" smtClean="0"/>
              <a:t>Прямые (респонденты)</a:t>
            </a:r>
            <a:r>
              <a:rPr lang="ru-RU" dirty="0" smtClean="0"/>
              <a:t> – документы, на которые действует просматриваемый документ.</a:t>
            </a:r>
          </a:p>
          <a:p>
            <a:pPr lvl="0"/>
            <a:r>
              <a:rPr lang="ru-RU" b="1" i="1" dirty="0" smtClean="0"/>
              <a:t>Обратные (корреспонденты)</a:t>
            </a:r>
            <a:r>
              <a:rPr lang="ru-RU" dirty="0" smtClean="0"/>
              <a:t> – документы, которые действуют на просматриваемый документ.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1.2. Состав систем семейства «Консультант Плюс» по законодательству Российской Федерации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325112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7200" b="1" i="1" u="sng" dirty="0" smtClean="0"/>
              <a:t>Консультант Плюс: Эксперт</a:t>
            </a:r>
            <a:r>
              <a:rPr lang="ru-RU" sz="7200" dirty="0" smtClean="0"/>
              <a:t> </a:t>
            </a:r>
          </a:p>
          <a:p>
            <a:pPr lvl="0">
              <a:buNone/>
            </a:pPr>
            <a:r>
              <a:rPr lang="ru-RU" sz="7200" dirty="0" smtClean="0"/>
              <a:t>Все нормативные акты РФ.</a:t>
            </a:r>
          </a:p>
          <a:p>
            <a:pPr lvl="0">
              <a:buNone/>
            </a:pPr>
            <a:r>
              <a:rPr lang="ru-RU" sz="7200" dirty="0" smtClean="0"/>
              <a:t>Правовые акты разъяснительного характера.</a:t>
            </a:r>
          </a:p>
          <a:p>
            <a:pPr lvl="0">
              <a:buNone/>
            </a:pPr>
            <a:r>
              <a:rPr lang="ru-RU" sz="7200" dirty="0" smtClean="0"/>
              <a:t>Правоприменительный акт.</a:t>
            </a:r>
          </a:p>
          <a:p>
            <a:pPr>
              <a:buNone/>
            </a:pPr>
            <a:r>
              <a:rPr lang="ru-RU" sz="5500" dirty="0" smtClean="0"/>
              <a:t/>
            </a:r>
            <a:br>
              <a:rPr lang="ru-RU" sz="5500" dirty="0" smtClean="0"/>
            </a:br>
            <a:r>
              <a:rPr lang="ru-RU" sz="5500" dirty="0" smtClean="0"/>
              <a:t/>
            </a:r>
            <a:br>
              <a:rPr lang="ru-RU" sz="5500" dirty="0" smtClean="0"/>
            </a:br>
            <a:r>
              <a:rPr lang="ru-RU" sz="7200" b="1" i="1" u="sng" dirty="0" smtClean="0"/>
              <a:t>Консультант Плюс: Версия </a:t>
            </a:r>
            <a:r>
              <a:rPr lang="ru-RU" sz="7200" b="1" i="1" u="sng" dirty="0" err="1" smtClean="0"/>
              <a:t>Проф</a:t>
            </a:r>
            <a:r>
              <a:rPr lang="ru-RU" sz="7200" dirty="0" smtClean="0"/>
              <a:t> </a:t>
            </a:r>
          </a:p>
          <a:p>
            <a:pPr lvl="0">
              <a:buNone/>
            </a:pPr>
            <a:r>
              <a:rPr lang="ru-RU" sz="7200" dirty="0" smtClean="0"/>
              <a:t>Все нормативные акты РФ.</a:t>
            </a:r>
          </a:p>
          <a:p>
            <a:pPr lvl="0">
              <a:buNone/>
            </a:pPr>
            <a:r>
              <a:rPr lang="ru-RU" sz="7200" dirty="0" smtClean="0"/>
              <a:t>Правовые акты разъяснительного характера, кроме узкоспециальных.</a:t>
            </a:r>
          </a:p>
          <a:p>
            <a:pPr>
              <a:buNone/>
            </a:pPr>
            <a:r>
              <a:rPr lang="ru-RU" sz="5500" dirty="0" smtClean="0"/>
              <a:t/>
            </a:r>
            <a:br>
              <a:rPr lang="ru-RU" sz="5500" dirty="0" smtClean="0"/>
            </a:br>
            <a:r>
              <a:rPr lang="ru-RU" sz="7200" b="1" i="1" u="sng" dirty="0" smtClean="0"/>
              <a:t>Консультант Плюс: Российское законодательство</a:t>
            </a:r>
            <a:r>
              <a:rPr lang="ru-RU" sz="7200" dirty="0" smtClean="0"/>
              <a:t> </a:t>
            </a:r>
          </a:p>
          <a:p>
            <a:pPr lvl="0">
              <a:buNone/>
            </a:pPr>
            <a:r>
              <a:rPr lang="ru-RU" sz="7200" dirty="0" smtClean="0"/>
              <a:t>Все нормативные акты РФ общего значения.</a:t>
            </a:r>
          </a:p>
          <a:p>
            <a:pPr lvl="0">
              <a:buNone/>
            </a:pPr>
            <a:r>
              <a:rPr lang="ru-RU" sz="7200" dirty="0" smtClean="0"/>
              <a:t>Важнейшие правовые акты разъяснительного характера.</a:t>
            </a:r>
          </a:p>
          <a:p>
            <a:pPr lvl="0">
              <a:buNone/>
            </a:pPr>
            <a:endParaRPr lang="ru-RU" sz="5500" i="1" u="sng" dirty="0" smtClean="0"/>
          </a:p>
          <a:p>
            <a:pPr>
              <a:buNone/>
            </a:pPr>
            <a:r>
              <a:rPr lang="ru-RU" sz="7200" i="1" u="sng" dirty="0" smtClean="0"/>
              <a:t>Раздел</a:t>
            </a:r>
            <a:r>
              <a:rPr lang="ru-RU" sz="7200" b="1" u="sng" dirty="0" smtClean="0"/>
              <a:t> Нормативные документы</a:t>
            </a:r>
            <a:r>
              <a:rPr lang="ru-RU" sz="7200" i="1" u="sng" dirty="0" smtClean="0"/>
              <a:t> системы</a:t>
            </a:r>
            <a:r>
              <a:rPr lang="ru-RU" sz="7200" u="sng" dirty="0" smtClean="0"/>
              <a:t/>
            </a:r>
            <a:br>
              <a:rPr lang="ru-RU" sz="7200" u="sng" dirty="0" smtClean="0"/>
            </a:br>
            <a:r>
              <a:rPr lang="ru-RU" sz="7200" b="1" i="1" u="sng" dirty="0" smtClean="0"/>
              <a:t>Консультант Бухгалтер</a:t>
            </a:r>
            <a:r>
              <a:rPr lang="ru-RU" sz="7200" dirty="0" smtClean="0"/>
              <a:t> </a:t>
            </a:r>
          </a:p>
          <a:p>
            <a:pPr lvl="0">
              <a:buNone/>
            </a:pPr>
            <a:r>
              <a:rPr lang="ru-RU" sz="7200" dirty="0" smtClean="0"/>
              <a:t>Нормативные документы по бухучету и налогообложению РФ.</a:t>
            </a:r>
          </a:p>
          <a:p>
            <a:pPr lvl="0">
              <a:buNone/>
            </a:pPr>
            <a:r>
              <a:rPr lang="ru-RU" sz="7200" dirty="0" smtClean="0"/>
              <a:t>Документы, используемые при рассмотрении вопросов в бухгалтерской практике.</a:t>
            </a:r>
          </a:p>
          <a:p>
            <a:pPr>
              <a:buNone/>
            </a:pPr>
            <a:r>
              <a:rPr lang="ru-RU" sz="5500" dirty="0" smtClean="0"/>
              <a:t/>
            </a:r>
            <a:br>
              <a:rPr lang="ru-RU" sz="5500" dirty="0" smtClean="0"/>
            </a:br>
            <a:r>
              <a:rPr lang="ru-RU" sz="7200" b="1" i="1" u="sng" dirty="0" smtClean="0"/>
              <a:t>Консультант Плюс: Налоги, Бухучет</a:t>
            </a:r>
            <a:r>
              <a:rPr lang="ru-RU" sz="7200" dirty="0" smtClean="0"/>
              <a:t> </a:t>
            </a:r>
          </a:p>
          <a:p>
            <a:pPr lvl="0">
              <a:buNone/>
            </a:pPr>
            <a:r>
              <a:rPr lang="ru-RU" sz="7200" dirty="0" smtClean="0"/>
              <a:t>Нормативные акты по бухучету и налогообложению в РФ.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450</TotalTime>
  <Words>1065</Words>
  <Application>Microsoft Office PowerPoint</Application>
  <PresentationFormat>Экран (4:3)</PresentationFormat>
  <Paragraphs>151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Городская</vt:lpstr>
      <vt:lpstr>Справочная правовая система  «Консультант Плюс» </vt:lpstr>
      <vt:lpstr>Цель занятия</vt:lpstr>
      <vt:lpstr>Задачи:</vt:lpstr>
      <vt:lpstr>Ответьте, пожалуйста, на вопросы </vt:lpstr>
      <vt:lpstr>1.1. Назначение и возможности программы </vt:lpstr>
      <vt:lpstr>Возможности: </vt:lpstr>
      <vt:lpstr>В программе применяются технологии</vt:lpstr>
      <vt:lpstr>Презентация PowerPoint</vt:lpstr>
      <vt:lpstr>1.2. Состав систем семейства «Консультант Плюс» по законодательству Российской Федерации </vt:lpstr>
      <vt:lpstr>Презентация PowerPoint</vt:lpstr>
      <vt:lpstr>Презентация PowerPoint</vt:lpstr>
      <vt:lpstr>1.3. Запуск программы </vt:lpstr>
      <vt:lpstr>Быстрый поиск документа по известным реквизитам</vt:lpstr>
      <vt:lpstr>Пример №1</vt:lpstr>
      <vt:lpstr>1) если известны номер и примерная дата принятия документа </vt:lpstr>
      <vt:lpstr>2) если известны номер и вид документа </vt:lpstr>
      <vt:lpstr>3) если известны номер и орган, принявший этот документ</vt:lpstr>
      <vt:lpstr>Пример №2</vt:lpstr>
      <vt:lpstr>Быстрый поиск документа без известных реквизитов</vt:lpstr>
      <vt:lpstr>Пример 1</vt:lpstr>
      <vt:lpstr>Презентация PowerPoint</vt:lpstr>
      <vt:lpstr>Пример 2</vt:lpstr>
      <vt:lpstr>Презентация PowerPoint</vt:lpstr>
      <vt:lpstr>Пример 3</vt:lpstr>
      <vt:lpstr>Презентация PowerPoint</vt:lpstr>
      <vt:lpstr>Самостоятельно: </vt:lpstr>
      <vt:lpstr>Быстрый поиск документов по практическому вопросу с помощью «Правового навигатора»</vt:lpstr>
      <vt:lpstr>Пример 1 </vt:lpstr>
      <vt:lpstr>Презентация PowerPoint</vt:lpstr>
      <vt:lpstr>Пример 2</vt:lpstr>
      <vt:lpstr>Презентация PowerPoint</vt:lpstr>
      <vt:lpstr>Самостоятельно: </vt:lpstr>
      <vt:lpstr>III. Поиск документов по практическому вопросу с помощью «Быстрого поиска» </vt:lpstr>
      <vt:lpstr>Пример 1</vt:lpstr>
      <vt:lpstr>Презентация PowerPoint</vt:lpstr>
      <vt:lpstr>Пример 2 </vt:lpstr>
      <vt:lpstr>Презентация PowerPoint</vt:lpstr>
      <vt:lpstr>Самостоятельно: </vt:lpstr>
      <vt:lpstr>Подводим итог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Справочная правовая система  «Консультант Плюс»</dc:title>
  <dc:creator>Admin</dc:creator>
  <cp:lastModifiedBy>Татьяна</cp:lastModifiedBy>
  <cp:revision>19</cp:revision>
  <dcterms:created xsi:type="dcterms:W3CDTF">2016-02-25T07:55:06Z</dcterms:created>
  <dcterms:modified xsi:type="dcterms:W3CDTF">2023-08-21T10:02:14Z</dcterms:modified>
</cp:coreProperties>
</file>